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3"/>
  </p:notesMasterIdLst>
  <p:handoutMasterIdLst>
    <p:handoutMasterId r:id="rId14"/>
  </p:handoutMasterIdLst>
  <p:sldIdLst>
    <p:sldId id="256" r:id="rId2"/>
    <p:sldId id="257" r:id="rId3"/>
    <p:sldId id="275" r:id="rId4"/>
    <p:sldId id="276" r:id="rId5"/>
    <p:sldId id="278" r:id="rId6"/>
    <p:sldId id="286" r:id="rId7"/>
    <p:sldId id="263" r:id="rId8"/>
    <p:sldId id="284" r:id="rId9"/>
    <p:sldId id="265" r:id="rId10"/>
    <p:sldId id="269" r:id="rId11"/>
    <p:sldId id="27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autoAdjust="0"/>
    <p:restoredTop sz="83126" autoAdjust="0"/>
  </p:normalViewPr>
  <p:slideViewPr>
    <p:cSldViewPr>
      <p:cViewPr varScale="1">
        <p:scale>
          <a:sx n="61" d="100"/>
          <a:sy n="61" d="100"/>
        </p:scale>
        <p:origin x="-1614" y="-78"/>
      </p:cViewPr>
      <p:guideLst>
        <p:guide orient="horz" pos="2160"/>
        <p:guide pos="2880"/>
      </p:guideLst>
    </p:cSldViewPr>
  </p:slideViewPr>
  <p:outlineViewPr>
    <p:cViewPr>
      <p:scale>
        <a:sx n="33" d="100"/>
        <a:sy n="33" d="100"/>
      </p:scale>
      <p:origin x="0" y="10056"/>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F7466E90-359C-4ABF-AAF3-9C4C87575ADB}" type="datetimeFigureOut">
              <a:rPr lang="en-GB" smtClean="0"/>
              <a:t>08/06/2014</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B4D87719-3B20-45FF-A78F-A780EACE3FC6}" type="slidenum">
              <a:rPr lang="en-GB" smtClean="0"/>
              <a:t>‹#›</a:t>
            </a:fld>
            <a:endParaRPr lang="en-GB"/>
          </a:p>
        </p:txBody>
      </p:sp>
    </p:spTree>
    <p:extLst>
      <p:ext uri="{BB962C8B-B14F-4D97-AF65-F5344CB8AC3E}">
        <p14:creationId xmlns:p14="http://schemas.microsoft.com/office/powerpoint/2010/main" val="38604877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E0F2A2C8-820C-4FFD-B42A-755DD1AEC6D1}" type="datetimeFigureOut">
              <a:rPr lang="en-GB" smtClean="0"/>
              <a:t>08/06/2014</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3D81E31B-6E25-47F9-9B09-D9FDB9B72068}" type="slidenum">
              <a:rPr lang="en-GB" smtClean="0"/>
              <a:t>‹#›</a:t>
            </a:fld>
            <a:endParaRPr lang="en-GB"/>
          </a:p>
        </p:txBody>
      </p:sp>
    </p:spTree>
    <p:extLst>
      <p:ext uri="{BB962C8B-B14F-4D97-AF65-F5344CB8AC3E}">
        <p14:creationId xmlns:p14="http://schemas.microsoft.com/office/powerpoint/2010/main" val="7051269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-Afternoon</a:t>
            </a:r>
          </a:p>
          <a:p>
            <a:r>
              <a:rPr lang="en-GB" dirty="0" smtClean="0"/>
              <a:t>-My name is….</a:t>
            </a:r>
          </a:p>
          <a:p>
            <a:r>
              <a:rPr lang="en-GB" dirty="0" smtClean="0"/>
              <a:t>-Final</a:t>
            </a:r>
            <a:r>
              <a:rPr lang="en-GB" baseline="0" dirty="0" smtClean="0"/>
              <a:t> year of PhD over at </a:t>
            </a:r>
            <a:r>
              <a:rPr lang="en-GB" baseline="0" dirty="0" err="1" smtClean="0"/>
              <a:t>Geog&amp;Env</a:t>
            </a:r>
            <a:endParaRPr lang="en-GB" baseline="0" dirty="0" smtClean="0"/>
          </a:p>
          <a:p>
            <a:r>
              <a:rPr lang="en-GB" baseline="0" dirty="0" smtClean="0"/>
              <a:t>-Today I will be presenting one small aspect of my PhD which is….</a:t>
            </a:r>
            <a:endParaRPr lang="en-GB" dirty="0"/>
          </a:p>
        </p:txBody>
      </p:sp>
      <p:sp>
        <p:nvSpPr>
          <p:cNvPr id="4" name="Slide Number Placeholder 3"/>
          <p:cNvSpPr>
            <a:spLocks noGrp="1"/>
          </p:cNvSpPr>
          <p:nvPr>
            <p:ph type="sldNum" sz="quarter" idx="10"/>
          </p:nvPr>
        </p:nvSpPr>
        <p:spPr/>
        <p:txBody>
          <a:bodyPr/>
          <a:lstStyle/>
          <a:p>
            <a:fld id="{3D81E31B-6E25-47F9-9B09-D9FDB9B72068}" type="slidenum">
              <a:rPr lang="en-GB" smtClean="0"/>
              <a:t>1</a:t>
            </a:fld>
            <a:endParaRPr lang="en-GB"/>
          </a:p>
        </p:txBody>
      </p:sp>
    </p:spTree>
    <p:extLst>
      <p:ext uri="{BB962C8B-B14F-4D97-AF65-F5344CB8AC3E}">
        <p14:creationId xmlns:p14="http://schemas.microsoft.com/office/powerpoint/2010/main" val="41516399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altLang="en-US" dirty="0" smtClean="0"/>
              <a:t>NEED TO SAY WHY CYS C..NEWER MEASURE NOT DEPENDENT ON MUSCLE MASS </a:t>
            </a:r>
          </a:p>
          <a:p>
            <a:pPr marL="0" marR="0" indent="0" algn="l" defTabSz="914400" rtl="0" eaLnBrk="1" fontAlgn="auto" latinLnBrk="0" hangingPunct="1">
              <a:lnSpc>
                <a:spcPct val="100000"/>
              </a:lnSpc>
              <a:spcBef>
                <a:spcPts val="0"/>
              </a:spcBef>
              <a:spcAft>
                <a:spcPts val="0"/>
              </a:spcAft>
              <a:buClrTx/>
              <a:buSzTx/>
              <a:buFontTx/>
              <a:buNone/>
              <a:tabLst/>
              <a:defRPr/>
            </a:pPr>
            <a:r>
              <a:rPr lang="en-GB" altLang="en-US" dirty="0" smtClean="0"/>
              <a:t>In my PhD we use other </a:t>
            </a:r>
            <a:r>
              <a:rPr lang="en-GB" altLang="en-US" dirty="0" err="1" smtClean="0"/>
              <a:t>fomulae</a:t>
            </a:r>
            <a:r>
              <a:rPr lang="en-GB" altLang="en-US" dirty="0" smtClean="0"/>
              <a:t> to examine CKD prevalence at the small</a:t>
            </a:r>
            <a:r>
              <a:rPr lang="en-GB" altLang="en-US" baseline="0" dirty="0" smtClean="0"/>
              <a:t> area level throughout England (we compare time also)</a:t>
            </a:r>
            <a:r>
              <a:rPr lang="en-GB" altLang="en-US" dirty="0" smtClean="0"/>
              <a:t> </a:t>
            </a:r>
          </a:p>
          <a:p>
            <a:endParaRPr lang="en-GB" dirty="0"/>
          </a:p>
        </p:txBody>
      </p:sp>
      <p:sp>
        <p:nvSpPr>
          <p:cNvPr id="4" name="Slide Number Placeholder 3"/>
          <p:cNvSpPr>
            <a:spLocks noGrp="1"/>
          </p:cNvSpPr>
          <p:nvPr>
            <p:ph type="sldNum" sz="quarter" idx="10"/>
          </p:nvPr>
        </p:nvSpPr>
        <p:spPr/>
        <p:txBody>
          <a:bodyPr/>
          <a:lstStyle/>
          <a:p>
            <a:fld id="{3D81E31B-6E25-47F9-9B09-D9FDB9B72068}" type="slidenum">
              <a:rPr lang="en-GB" smtClean="0"/>
              <a:t>10</a:t>
            </a:fld>
            <a:endParaRPr lang="en-GB"/>
          </a:p>
        </p:txBody>
      </p:sp>
    </p:spTree>
    <p:extLst>
      <p:ext uri="{BB962C8B-B14F-4D97-AF65-F5344CB8AC3E}">
        <p14:creationId xmlns:p14="http://schemas.microsoft.com/office/powerpoint/2010/main" val="690269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GB" altLang="en-US" dirty="0" smtClean="0"/>
              <a:t>-Kidneys essential organs  as they filter the blood  remove waste and control salt balance. Also assist the body to produce red blood cells, maintain blood pressure.</a:t>
            </a:r>
          </a:p>
          <a:p>
            <a:pPr eaLnBrk="1" hangingPunct="1">
              <a:spcBef>
                <a:spcPct val="0"/>
              </a:spcBef>
            </a:pPr>
            <a:r>
              <a:rPr lang="en-GB" altLang="en-US" dirty="0" smtClean="0"/>
              <a:t>-Complications include high blood pressure, renal bone disease and if untreated death.</a:t>
            </a:r>
          </a:p>
          <a:p>
            <a:pPr eaLnBrk="1" hangingPunct="1">
              <a:spcBef>
                <a:spcPct val="0"/>
              </a:spcBef>
            </a:pPr>
            <a:endParaRPr lang="en-GB" altLang="en-US" dirty="0" smtClean="0"/>
          </a:p>
          <a:p>
            <a:pPr eaLnBrk="1" hangingPunct="1">
              <a:spcBef>
                <a:spcPct val="0"/>
              </a:spcBef>
            </a:pPr>
            <a:r>
              <a:rPr lang="en-GB" altLang="en-US" dirty="0" smtClean="0"/>
              <a:t>-Serum creatinine is used to estimate GFR a measure of the filtering capacity of the kidney. It is produced by muscle breakdown. Causes of CKD include obesity, diabetes and HT as well as diseases of kidney. </a:t>
            </a:r>
          </a:p>
          <a:p>
            <a:endParaRPr lang="en-GB" dirty="0"/>
          </a:p>
        </p:txBody>
      </p:sp>
      <p:sp>
        <p:nvSpPr>
          <p:cNvPr id="4" name="Slide Number Placeholder 3"/>
          <p:cNvSpPr>
            <a:spLocks noGrp="1"/>
          </p:cNvSpPr>
          <p:nvPr>
            <p:ph type="sldNum" sz="quarter" idx="10"/>
          </p:nvPr>
        </p:nvSpPr>
        <p:spPr/>
        <p:txBody>
          <a:bodyPr/>
          <a:lstStyle/>
          <a:p>
            <a:fld id="{3D81E31B-6E25-47F9-9B09-D9FDB9B72068}" type="slidenum">
              <a:rPr lang="en-GB" smtClean="0"/>
              <a:t>2</a:t>
            </a:fld>
            <a:endParaRPr lang="en-GB"/>
          </a:p>
        </p:txBody>
      </p:sp>
    </p:spTree>
    <p:extLst>
      <p:ext uri="{BB962C8B-B14F-4D97-AF65-F5344CB8AC3E}">
        <p14:creationId xmlns:p14="http://schemas.microsoft.com/office/powerpoint/2010/main" val="24731325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4300" indent="0">
              <a:buFont typeface="+mj-lt"/>
              <a:buNone/>
            </a:pPr>
            <a:r>
              <a:rPr lang="en-GB" sz="1200" kern="1200" dirty="0" smtClean="0">
                <a:solidFill>
                  <a:schemeClr val="tx1"/>
                </a:solidFill>
                <a:effectLst/>
                <a:latin typeface="+mn-lt"/>
                <a:ea typeface="+mn-ea"/>
                <a:cs typeface="+mn-cs"/>
              </a:rPr>
              <a:t>Have one NHANES</a:t>
            </a:r>
            <a:r>
              <a:rPr lang="en-GB" sz="1200" kern="1200" baseline="0" dirty="0" smtClean="0">
                <a:solidFill>
                  <a:schemeClr val="tx1"/>
                </a:solidFill>
                <a:effectLst/>
                <a:latin typeface="+mn-lt"/>
                <a:ea typeface="+mn-ea"/>
                <a:cs typeface="+mn-cs"/>
              </a:rPr>
              <a:t> study in the USA showing CKD prevalence increased over time, but this was long time age (</a:t>
            </a:r>
            <a:r>
              <a:rPr lang="en-GB" sz="1200" kern="1200" dirty="0" smtClean="0">
                <a:solidFill>
                  <a:schemeClr val="tx1"/>
                </a:solidFill>
                <a:effectLst/>
                <a:latin typeface="+mn-lt"/>
                <a:ea typeface="+mn-ea"/>
                <a:cs typeface="+mn-cs"/>
              </a:rPr>
              <a:t>1988-1994 and 1999-2004)</a:t>
            </a:r>
            <a:endParaRPr lang="en-GB" sz="1200" kern="1200" baseline="0" dirty="0" smtClean="0">
              <a:solidFill>
                <a:schemeClr val="tx1"/>
              </a:solidFill>
              <a:effectLst/>
              <a:latin typeface="+mn-lt"/>
              <a:ea typeface="+mn-ea"/>
              <a:cs typeface="+mn-cs"/>
            </a:endParaRPr>
          </a:p>
          <a:p>
            <a:pPr marL="114300" indent="0">
              <a:buFont typeface="+mj-lt"/>
              <a:buNone/>
            </a:pPr>
            <a:endParaRPr lang="en-GB" sz="1200" kern="1200" baseline="0" dirty="0" smtClean="0">
              <a:solidFill>
                <a:schemeClr val="tx1"/>
              </a:solidFill>
              <a:effectLst/>
              <a:latin typeface="+mn-lt"/>
              <a:ea typeface="+mn-ea"/>
              <a:cs typeface="+mn-cs"/>
            </a:endParaRPr>
          </a:p>
          <a:p>
            <a:pPr marL="114300" indent="0">
              <a:buFont typeface="+mj-lt"/>
              <a:buNone/>
            </a:pPr>
            <a:r>
              <a:rPr lang="en-GB" sz="1200" kern="1200" dirty="0" smtClean="0">
                <a:solidFill>
                  <a:schemeClr val="tx1"/>
                </a:solidFill>
                <a:effectLst/>
                <a:latin typeface="+mn-lt"/>
                <a:ea typeface="+mn-ea"/>
                <a:cs typeface="+mn-cs"/>
              </a:rPr>
              <a:t>Several policy initiatives have been introduced in England that have had an impact on prevention, detection and management of CKD. The National Service Framework for Renal Services 2004/05 led to national reporting of </a:t>
            </a:r>
            <a:r>
              <a:rPr lang="en-GB" sz="1200" kern="1200" dirty="0" err="1" smtClean="0">
                <a:solidFill>
                  <a:schemeClr val="tx1"/>
                </a:solidFill>
                <a:effectLst/>
                <a:latin typeface="+mn-lt"/>
                <a:ea typeface="+mn-ea"/>
                <a:cs typeface="+mn-cs"/>
              </a:rPr>
              <a:t>eGFR</a:t>
            </a:r>
            <a:r>
              <a:rPr lang="en-GB" sz="1200" kern="1200" dirty="0" smtClean="0">
                <a:solidFill>
                  <a:schemeClr val="tx1"/>
                </a:solidFill>
                <a:effectLst/>
                <a:latin typeface="+mn-lt"/>
                <a:ea typeface="+mn-ea"/>
                <a:cs typeface="+mn-cs"/>
              </a:rPr>
              <a:t> by clinical biochemistry laboratories from 2006,</a:t>
            </a:r>
            <a:r>
              <a:rPr lang="en-GB" sz="1200" kern="1200" baseline="30000" dirty="0" smtClean="0">
                <a:solidFill>
                  <a:schemeClr val="tx1"/>
                </a:solidFill>
                <a:effectLst/>
                <a:latin typeface="+mn-lt"/>
                <a:ea typeface="+mn-ea"/>
                <a:cs typeface="+mn-cs"/>
              </a:rPr>
              <a:t>12  </a:t>
            </a:r>
            <a:r>
              <a:rPr lang="en-GB" sz="1200" kern="1200" dirty="0" smtClean="0">
                <a:solidFill>
                  <a:schemeClr val="tx1"/>
                </a:solidFill>
                <a:effectLst/>
                <a:latin typeface="+mn-lt"/>
                <a:ea typeface="+mn-ea"/>
                <a:cs typeface="+mn-cs"/>
              </a:rPr>
              <a:t>the General Practice pay for performance Quality Outcomes Framework (QOF) included targets for CKD management from 2006/07,</a:t>
            </a:r>
            <a:r>
              <a:rPr lang="en-GB" sz="1200" kern="1200" baseline="30000" dirty="0" smtClean="0">
                <a:solidFill>
                  <a:schemeClr val="tx1"/>
                </a:solidFill>
                <a:effectLst/>
                <a:latin typeface="+mn-lt"/>
                <a:ea typeface="+mn-ea"/>
                <a:cs typeface="+mn-cs"/>
              </a:rPr>
              <a:t>13</a:t>
            </a:r>
            <a:r>
              <a:rPr lang="en-GB" sz="1200" kern="1200" dirty="0" smtClean="0">
                <a:solidFill>
                  <a:schemeClr val="tx1"/>
                </a:solidFill>
                <a:effectLst/>
                <a:latin typeface="+mn-lt"/>
                <a:ea typeface="+mn-ea"/>
                <a:cs typeface="+mn-cs"/>
              </a:rPr>
              <a:t> and the NHS Vascular Checks Programme, introduced in 2009,  includes screening for CKD (stage 3-5) in people aged 35-74 with newly identified type 2 diabetes or hypertension</a:t>
            </a:r>
          </a:p>
          <a:p>
            <a:pPr marL="114300" indent="0">
              <a:buFont typeface="+mj-lt"/>
              <a:buNone/>
            </a:pPr>
            <a:r>
              <a:rPr lang="en-GB" sz="1200" kern="1200" dirty="0" smtClean="0">
                <a:solidFill>
                  <a:schemeClr val="tx1"/>
                </a:solidFill>
                <a:effectLst/>
                <a:latin typeface="+mn-lt"/>
                <a:ea typeface="+mn-ea"/>
                <a:cs typeface="+mn-cs"/>
              </a:rPr>
              <a:t>Need to know</a:t>
            </a:r>
            <a:r>
              <a:rPr lang="en-GB" sz="1200" kern="1200" baseline="0" dirty="0" smtClean="0">
                <a:solidFill>
                  <a:schemeClr val="tx1"/>
                </a:solidFill>
                <a:effectLst/>
                <a:latin typeface="+mn-lt"/>
                <a:ea typeface="+mn-ea"/>
                <a:cs typeface="+mn-cs"/>
              </a:rPr>
              <a:t> how effective these are (NEED TO ASSESS IMPACT).</a:t>
            </a:r>
            <a:r>
              <a:rPr lang="en-GB" sz="1200" kern="1200" baseline="30000" dirty="0" smtClean="0">
                <a:solidFill>
                  <a:schemeClr val="tx1"/>
                </a:solidFill>
                <a:effectLst/>
                <a:latin typeface="+mn-lt"/>
                <a:ea typeface="+mn-ea"/>
                <a:cs typeface="+mn-cs"/>
              </a:rPr>
              <a:t> </a:t>
            </a:r>
            <a:endParaRPr lang="en-GB" dirty="0"/>
          </a:p>
        </p:txBody>
      </p:sp>
      <p:sp>
        <p:nvSpPr>
          <p:cNvPr id="4" name="Slide Number Placeholder 3"/>
          <p:cNvSpPr>
            <a:spLocks noGrp="1"/>
          </p:cNvSpPr>
          <p:nvPr>
            <p:ph type="sldNum" sz="quarter" idx="10"/>
          </p:nvPr>
        </p:nvSpPr>
        <p:spPr/>
        <p:txBody>
          <a:bodyPr/>
          <a:lstStyle/>
          <a:p>
            <a:fld id="{3D81E31B-6E25-47F9-9B09-D9FDB9B72068}" type="slidenum">
              <a:rPr lang="en-GB" smtClean="0"/>
              <a:t>3</a:t>
            </a:fld>
            <a:endParaRPr lang="en-GB"/>
          </a:p>
        </p:txBody>
      </p:sp>
    </p:spTree>
    <p:extLst>
      <p:ext uri="{BB962C8B-B14F-4D97-AF65-F5344CB8AC3E}">
        <p14:creationId xmlns:p14="http://schemas.microsoft.com/office/powerpoint/2010/main" val="34015937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Here</a:t>
            </a:r>
            <a:r>
              <a:rPr lang="en-GB" baseline="0" dirty="0" smtClean="0"/>
              <a:t> is the aim (as outlined in the abstract) so I will give you a few seconds to digest that.</a:t>
            </a:r>
            <a:endParaRPr lang="en-GB" dirty="0" smtClean="0"/>
          </a:p>
          <a:p>
            <a:endParaRPr lang="en-GB" dirty="0"/>
          </a:p>
        </p:txBody>
      </p:sp>
      <p:sp>
        <p:nvSpPr>
          <p:cNvPr id="4" name="Slide Number Placeholder 3"/>
          <p:cNvSpPr>
            <a:spLocks noGrp="1"/>
          </p:cNvSpPr>
          <p:nvPr>
            <p:ph type="sldNum" sz="quarter" idx="10"/>
          </p:nvPr>
        </p:nvSpPr>
        <p:spPr/>
        <p:txBody>
          <a:bodyPr/>
          <a:lstStyle/>
          <a:p>
            <a:fld id="{3D81E31B-6E25-47F9-9B09-D9FDB9B72068}" type="slidenum">
              <a:rPr lang="en-GB" smtClean="0"/>
              <a:t>4</a:t>
            </a:fld>
            <a:endParaRPr lang="en-GB"/>
          </a:p>
        </p:txBody>
      </p:sp>
    </p:spTree>
    <p:extLst>
      <p:ext uri="{BB962C8B-B14F-4D97-AF65-F5344CB8AC3E}">
        <p14:creationId xmlns:p14="http://schemas.microsoft.com/office/powerpoint/2010/main" val="10129208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altLang="en-US" dirty="0" smtClean="0"/>
              <a:t>2 formulae CKDEPI and MDRD both take account of muscle mass using age gender race. MDRD routine so will use that, did for more accurate CKDEPI which will come in.  </a:t>
            </a:r>
          </a:p>
          <a:p>
            <a:pPr marL="0" marR="0" indent="0" algn="l" defTabSz="914400" rtl="0" eaLnBrk="1" fontAlgn="auto" latinLnBrk="0" hangingPunct="1">
              <a:lnSpc>
                <a:spcPct val="100000"/>
              </a:lnSpc>
              <a:spcBef>
                <a:spcPts val="0"/>
              </a:spcBef>
              <a:spcAft>
                <a:spcPts val="0"/>
              </a:spcAft>
              <a:buClrTx/>
              <a:buSzTx/>
              <a:buFontTx/>
              <a:buNone/>
              <a:tabLst/>
              <a:defRPr/>
            </a:pPr>
            <a:endParaRPr lang="en-GB" alt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altLang="en-US" dirty="0" smtClean="0"/>
              <a:t>NEED COMMENT ON ASSAY AND THE ASSAY VARIATION  </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p:txBody>
      </p:sp>
      <p:sp>
        <p:nvSpPr>
          <p:cNvPr id="4" name="Slide Number Placeholder 3"/>
          <p:cNvSpPr>
            <a:spLocks noGrp="1"/>
          </p:cNvSpPr>
          <p:nvPr>
            <p:ph type="sldNum" sz="quarter" idx="10"/>
          </p:nvPr>
        </p:nvSpPr>
        <p:spPr/>
        <p:txBody>
          <a:bodyPr/>
          <a:lstStyle/>
          <a:p>
            <a:fld id="{3D81E31B-6E25-47F9-9B09-D9FDB9B72068}" type="slidenum">
              <a:rPr lang="en-GB" smtClean="0"/>
              <a:t>5</a:t>
            </a:fld>
            <a:endParaRPr lang="en-GB"/>
          </a:p>
        </p:txBody>
      </p:sp>
    </p:spTree>
    <p:extLst>
      <p:ext uri="{BB962C8B-B14F-4D97-AF65-F5344CB8AC3E}">
        <p14:creationId xmlns:p14="http://schemas.microsoft.com/office/powerpoint/2010/main" val="39809730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X-axis</a:t>
            </a:r>
            <a:r>
              <a:rPr lang="en-GB" baseline="0" dirty="0" smtClean="0"/>
              <a:t> shows increasing serum creatinine. A higher serum creatinine value will equate to a lower </a:t>
            </a:r>
            <a:r>
              <a:rPr lang="en-GB" baseline="0" dirty="0" err="1" smtClean="0"/>
              <a:t>eGFR</a:t>
            </a:r>
            <a:r>
              <a:rPr lang="en-GB" baseline="0" dirty="0" smtClean="0"/>
              <a:t> value which in turn will equate to a higher prevalence of CKD.</a:t>
            </a:r>
          </a:p>
          <a:p>
            <a:endParaRPr lang="en-GB" baseline="0" dirty="0" smtClean="0"/>
          </a:p>
          <a:p>
            <a:r>
              <a:rPr lang="en-GB" baseline="0" dirty="0" smtClean="0"/>
              <a:t>Shift in curve to left implies that the serum creatinine values will be lower in 2009-10, which in turn could imply a lower prevalence of CKD.</a:t>
            </a:r>
            <a:endParaRPr lang="en-GB" dirty="0" smtClean="0"/>
          </a:p>
          <a:p>
            <a:endParaRPr lang="en-GB" dirty="0" smtClean="0"/>
          </a:p>
          <a:p>
            <a:r>
              <a:rPr lang="en-GB" dirty="0" smtClean="0"/>
              <a:t>We can see that this is the case. CKD prevalence has decreased for formula over these two</a:t>
            </a:r>
            <a:r>
              <a:rPr lang="en-GB" baseline="0" dirty="0" smtClean="0"/>
              <a:t> points in time and it is strongly </a:t>
            </a:r>
            <a:r>
              <a:rPr lang="en-GB" baseline="0" dirty="0" err="1" smtClean="0"/>
              <a:t>signifcant</a:t>
            </a:r>
            <a:r>
              <a:rPr lang="en-GB" baseline="0" dirty="0" smtClean="0"/>
              <a:t>.</a:t>
            </a:r>
            <a:r>
              <a:rPr lang="en-GB" dirty="0" smtClean="0"/>
              <a:t> </a:t>
            </a:r>
          </a:p>
          <a:p>
            <a:r>
              <a:rPr lang="en-GB" sz="1200" kern="1200" dirty="0" smtClean="0">
                <a:solidFill>
                  <a:schemeClr val="tx1"/>
                </a:solidFill>
                <a:effectLst/>
                <a:latin typeface="+mn-lt"/>
                <a:ea typeface="+mn-ea"/>
                <a:cs typeface="+mn-cs"/>
              </a:rPr>
              <a:t>If this change in prevalence in England is true, then based on the HSE 2003 age-sex-specific estimates and 2001 and 2011 Census data, the estimated number of CKD cases (for those aged 16 and over) would be 3.77 million based on the MDRD equation, falling by 1.18 million for 2009/10.</a:t>
            </a:r>
            <a:endParaRPr lang="en-GB" dirty="0"/>
          </a:p>
        </p:txBody>
      </p:sp>
      <p:sp>
        <p:nvSpPr>
          <p:cNvPr id="4" name="Slide Number Placeholder 3"/>
          <p:cNvSpPr>
            <a:spLocks noGrp="1"/>
          </p:cNvSpPr>
          <p:nvPr>
            <p:ph type="sldNum" sz="quarter" idx="10"/>
          </p:nvPr>
        </p:nvSpPr>
        <p:spPr/>
        <p:txBody>
          <a:bodyPr/>
          <a:lstStyle/>
          <a:p>
            <a:fld id="{3D81E31B-6E25-47F9-9B09-D9FDB9B72068}" type="slidenum">
              <a:rPr lang="en-GB" smtClean="0"/>
              <a:t>6</a:t>
            </a:fld>
            <a:endParaRPr lang="en-GB"/>
          </a:p>
        </p:txBody>
      </p:sp>
    </p:spTree>
    <p:extLst>
      <p:ext uri="{BB962C8B-B14F-4D97-AF65-F5344CB8AC3E}">
        <p14:creationId xmlns:p14="http://schemas.microsoft.com/office/powerpoint/2010/main" val="9737634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TOP: Prevalence of obesity and hypertension has increased from 2003 to 2009/10. But prevalence of hypertension has fallen. </a:t>
            </a:r>
          </a:p>
          <a:p>
            <a:r>
              <a:rPr lang="en-GB" baseline="0" dirty="0" smtClean="0"/>
              <a:t>Now if we have an increase in two conditions which are on the causal pathway to CKD, surely we may expect an increase also? Could it be the case that the decrease in prevalence of hypertension has </a:t>
            </a:r>
            <a:r>
              <a:rPr lang="en-GB" baseline="0" dirty="0" err="1" smtClean="0"/>
              <a:t>ofset</a:t>
            </a:r>
            <a:r>
              <a:rPr lang="en-GB" baseline="0" dirty="0" smtClean="0"/>
              <a:t> increases in obesity and diabetes?</a:t>
            </a:r>
          </a:p>
        </p:txBody>
      </p:sp>
      <p:sp>
        <p:nvSpPr>
          <p:cNvPr id="4" name="Slide Number Placeholder 3"/>
          <p:cNvSpPr>
            <a:spLocks noGrp="1"/>
          </p:cNvSpPr>
          <p:nvPr>
            <p:ph type="sldNum" sz="quarter" idx="10"/>
          </p:nvPr>
        </p:nvSpPr>
        <p:spPr/>
        <p:txBody>
          <a:bodyPr/>
          <a:lstStyle/>
          <a:p>
            <a:fld id="{3D81E31B-6E25-47F9-9B09-D9FDB9B72068}" type="slidenum">
              <a:rPr lang="en-GB" smtClean="0"/>
              <a:t>7</a:t>
            </a:fld>
            <a:endParaRPr lang="en-GB"/>
          </a:p>
        </p:txBody>
      </p:sp>
    </p:spTree>
    <p:extLst>
      <p:ext uri="{BB962C8B-B14F-4D97-AF65-F5344CB8AC3E}">
        <p14:creationId xmlns:p14="http://schemas.microsoft.com/office/powerpoint/2010/main" val="35822858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Did some logistic</a:t>
            </a:r>
            <a:r>
              <a:rPr lang="en-GB" baseline="0" dirty="0" smtClean="0"/>
              <a:t> regression modelling.</a:t>
            </a:r>
          </a:p>
          <a:p>
            <a:r>
              <a:rPr lang="en-GB" sz="1200" b="0" kern="1200" baseline="0" dirty="0" smtClean="0">
                <a:solidFill>
                  <a:schemeClr val="tx1"/>
                </a:solidFill>
                <a:effectLst/>
                <a:latin typeface="+mn-lt"/>
                <a:ea typeface="+mn-ea"/>
                <a:cs typeface="+mn-cs"/>
              </a:rPr>
              <a:t>ORs constantly show CKD </a:t>
            </a:r>
            <a:r>
              <a:rPr lang="en-GB" sz="1200" b="0" kern="1200" baseline="0" dirty="0" err="1" smtClean="0">
                <a:solidFill>
                  <a:schemeClr val="tx1"/>
                </a:solidFill>
                <a:effectLst/>
                <a:latin typeface="+mn-lt"/>
                <a:ea typeface="+mn-ea"/>
                <a:cs typeface="+mn-cs"/>
              </a:rPr>
              <a:t>prev</a:t>
            </a:r>
            <a:r>
              <a:rPr lang="en-GB" sz="1200" b="0" kern="1200" baseline="0" dirty="0" smtClean="0">
                <a:solidFill>
                  <a:schemeClr val="tx1"/>
                </a:solidFill>
                <a:effectLst/>
                <a:latin typeface="+mn-lt"/>
                <a:ea typeface="+mn-ea"/>
                <a:cs typeface="+mn-cs"/>
              </a:rPr>
              <a:t> decreased from 09-10, even when we adjust for additional socio-economic and clinical covariates. In fact, difference between years gets STRONGER with addition of extra covariates.</a:t>
            </a:r>
            <a:endParaRPr lang="en-GB" sz="1200" b="0" kern="1200" baseline="-250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D81E31B-6E25-47F9-9B09-D9FDB9B72068}" type="slidenum">
              <a:rPr lang="en-GB" smtClean="0"/>
              <a:t>8</a:t>
            </a:fld>
            <a:endParaRPr lang="en-GB"/>
          </a:p>
        </p:txBody>
      </p:sp>
    </p:spTree>
    <p:extLst>
      <p:ext uri="{BB962C8B-B14F-4D97-AF65-F5344CB8AC3E}">
        <p14:creationId xmlns:p14="http://schemas.microsoft.com/office/powerpoint/2010/main" val="35822858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D81E31B-6E25-47F9-9B09-D9FDB9B72068}" type="slidenum">
              <a:rPr lang="en-GB" smtClean="0"/>
              <a:t>9</a:t>
            </a:fld>
            <a:endParaRPr lang="en-GB"/>
          </a:p>
        </p:txBody>
      </p:sp>
    </p:spTree>
    <p:extLst>
      <p:ext uri="{BB962C8B-B14F-4D97-AF65-F5344CB8AC3E}">
        <p14:creationId xmlns:p14="http://schemas.microsoft.com/office/powerpoint/2010/main" val="27428115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6776852-2AB3-41AE-9DF7-0E41436A4153}" type="datetimeFigureOut">
              <a:rPr lang="en-GB" smtClean="0"/>
              <a:t>08/06/2014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68F368-C558-45A7-AFFF-7103A0C82B7D}"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776852-2AB3-41AE-9DF7-0E41436A4153}" type="datetimeFigureOut">
              <a:rPr lang="en-GB" smtClean="0"/>
              <a:t>08/06/2014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68F368-C558-45A7-AFFF-7103A0C82B7D}"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776852-2AB3-41AE-9DF7-0E41436A4153}" type="datetimeFigureOut">
              <a:rPr lang="en-GB" smtClean="0"/>
              <a:t>08/06/2014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68F368-C558-45A7-AFFF-7103A0C82B7D}"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776852-2AB3-41AE-9DF7-0E41436A4153}" type="datetimeFigureOut">
              <a:rPr lang="en-GB" smtClean="0"/>
              <a:t>08/06/2014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68F368-C558-45A7-AFFF-7103A0C82B7D}"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776852-2AB3-41AE-9DF7-0E41436A4153}" type="datetimeFigureOut">
              <a:rPr lang="en-GB" smtClean="0"/>
              <a:t>08/06/2014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68F368-C558-45A7-AFFF-7103A0C82B7D}"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6776852-2AB3-41AE-9DF7-0E41436A4153}" type="datetimeFigureOut">
              <a:rPr lang="en-GB" smtClean="0"/>
              <a:t>08/06/2014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168F368-C558-45A7-AFFF-7103A0C82B7D}"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6776852-2AB3-41AE-9DF7-0E41436A4153}" type="datetimeFigureOut">
              <a:rPr lang="en-GB" smtClean="0"/>
              <a:t>08/06/2014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168F368-C558-45A7-AFFF-7103A0C82B7D}"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6776852-2AB3-41AE-9DF7-0E41436A4153}" type="datetimeFigureOut">
              <a:rPr lang="en-GB" smtClean="0"/>
              <a:t>08/06/2014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168F368-C558-45A7-AFFF-7103A0C82B7D}"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776852-2AB3-41AE-9DF7-0E41436A4153}" type="datetimeFigureOut">
              <a:rPr lang="en-GB" smtClean="0"/>
              <a:t>08/06/2014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168F368-C558-45A7-AFFF-7103A0C82B7D}"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776852-2AB3-41AE-9DF7-0E41436A4153}" type="datetimeFigureOut">
              <a:rPr lang="en-GB" smtClean="0"/>
              <a:t>08/06/2014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168F368-C558-45A7-AFFF-7103A0C82B7D}" type="slidenum">
              <a:rPr lang="en-GB" smtClean="0"/>
              <a:t>‹#›</a:t>
            </a:fld>
            <a:endParaRPr lang="en-GB"/>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76776852-2AB3-41AE-9DF7-0E41436A4153}" type="datetimeFigureOut">
              <a:rPr lang="en-GB" smtClean="0"/>
              <a:t>08/06/2014</a:t>
            </a:fld>
            <a:endParaRPr lang="en-GB"/>
          </a:p>
        </p:txBody>
      </p:sp>
      <p:sp>
        <p:nvSpPr>
          <p:cNvPr id="9" name="Slide Number Placeholder 8"/>
          <p:cNvSpPr>
            <a:spLocks noGrp="1"/>
          </p:cNvSpPr>
          <p:nvPr>
            <p:ph type="sldNum" sz="quarter" idx="11"/>
          </p:nvPr>
        </p:nvSpPr>
        <p:spPr/>
        <p:txBody>
          <a:bodyPr/>
          <a:lstStyle/>
          <a:p>
            <a:fld id="{D168F368-C558-45A7-AFFF-7103A0C82B7D}" type="slidenum">
              <a:rPr lang="en-GB" smtClean="0"/>
              <a:t>‹#›</a:t>
            </a:fld>
            <a:endParaRPr lang="en-GB"/>
          </a:p>
        </p:txBody>
      </p:sp>
      <p:sp>
        <p:nvSpPr>
          <p:cNvPr id="10" name="Footer Placeholder 9"/>
          <p:cNvSpPr>
            <a:spLocks noGrp="1"/>
          </p:cNvSpPr>
          <p:nvPr>
            <p:ph type="ftr" sz="quarter" idx="12"/>
          </p:nvPr>
        </p:nvSpPr>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D168F368-C558-45A7-AFFF-7103A0C82B7D}" type="slidenum">
              <a:rPr lang="en-GB" smtClean="0"/>
              <a:t>‹#›</a:t>
            </a:fld>
            <a:endParaRPr lang="en-GB"/>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GB"/>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76776852-2AB3-41AE-9DF7-0E41436A4153}" type="datetimeFigureOut">
              <a:rPr lang="en-GB" smtClean="0"/>
              <a:t>08/06/2014</a:t>
            </a:fld>
            <a:endParaRPr lang="en-GB"/>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836712"/>
            <a:ext cx="8015808" cy="3614121"/>
          </a:xfrm>
        </p:spPr>
        <p:txBody>
          <a:bodyPr/>
          <a:lstStyle/>
          <a:p>
            <a:pPr algn="ctr"/>
            <a:r>
              <a:rPr lang="en-GB" sz="4000" dirty="0" smtClean="0"/>
              <a:t/>
            </a:r>
            <a:br>
              <a:rPr lang="en-GB" sz="4000" dirty="0" smtClean="0"/>
            </a:br>
            <a:r>
              <a:rPr lang="en-GB" sz="4000" b="1" dirty="0"/>
              <a:t>Change in prevalence of Chronic Kidney Disease in England over time: comparison of nationally representative cross-sectional surveys from 2003 to 2010</a:t>
            </a:r>
            <a:endParaRPr lang="en-GB" sz="4000" dirty="0"/>
          </a:p>
        </p:txBody>
      </p:sp>
      <p:sp>
        <p:nvSpPr>
          <p:cNvPr id="3" name="Subtitle 2"/>
          <p:cNvSpPr>
            <a:spLocks noGrp="1"/>
          </p:cNvSpPr>
          <p:nvPr>
            <p:ph type="subTitle" idx="1"/>
          </p:nvPr>
        </p:nvSpPr>
        <p:spPr>
          <a:xfrm>
            <a:off x="251520" y="4725144"/>
            <a:ext cx="7992888" cy="1728192"/>
          </a:xfrm>
        </p:spPr>
        <p:txBody>
          <a:bodyPr>
            <a:noAutofit/>
          </a:bodyPr>
          <a:lstStyle/>
          <a:p>
            <a:pPr algn="ctr"/>
            <a:r>
              <a:rPr lang="en-GB" sz="4000" b="1" dirty="0" smtClean="0">
                <a:solidFill>
                  <a:schemeClr val="tx1"/>
                </a:solidFill>
              </a:rPr>
              <a:t>Grant Aitken</a:t>
            </a:r>
          </a:p>
          <a:p>
            <a:pPr algn="ctr"/>
            <a:r>
              <a:rPr lang="en-GB" sz="2800" b="1" dirty="0" smtClean="0">
                <a:solidFill>
                  <a:schemeClr val="tx1"/>
                </a:solidFill>
                <a:latin typeface="+mj-lt"/>
              </a:rPr>
              <a:t>3</a:t>
            </a:r>
            <a:r>
              <a:rPr lang="en-GB" sz="2800" b="1" baseline="30000" dirty="0" smtClean="0">
                <a:solidFill>
                  <a:schemeClr val="tx1"/>
                </a:solidFill>
                <a:latin typeface="+mj-lt"/>
              </a:rPr>
              <a:t>rd</a:t>
            </a:r>
            <a:r>
              <a:rPr lang="en-GB" sz="2800" b="1" dirty="0" smtClean="0">
                <a:solidFill>
                  <a:schemeClr val="tx1"/>
                </a:solidFill>
                <a:latin typeface="+mj-lt"/>
              </a:rPr>
              <a:t> Year PhD (Geography &amp; Environment)</a:t>
            </a:r>
          </a:p>
          <a:p>
            <a:pPr algn="ctr"/>
            <a:r>
              <a:rPr lang="en-GB" sz="2400" b="1" dirty="0" smtClean="0">
                <a:solidFill>
                  <a:schemeClr val="tx1"/>
                </a:solidFill>
                <a:latin typeface="+mj-lt"/>
              </a:rPr>
              <a:t>Supervisors: Prof Graham Moon &amp; Prof Paul Roderick</a:t>
            </a:r>
          </a:p>
        </p:txBody>
      </p:sp>
      <p:grpSp>
        <p:nvGrpSpPr>
          <p:cNvPr id="4" name="Group 1703"/>
          <p:cNvGrpSpPr>
            <a:grpSpLocks/>
          </p:cNvGrpSpPr>
          <p:nvPr/>
        </p:nvGrpSpPr>
        <p:grpSpPr bwMode="auto">
          <a:xfrm>
            <a:off x="5580112" y="260648"/>
            <a:ext cx="2697163" cy="792088"/>
            <a:chOff x="1610" y="2863"/>
            <a:chExt cx="3221" cy="699"/>
          </a:xfrm>
        </p:grpSpPr>
        <p:sp>
          <p:nvSpPr>
            <p:cNvPr id="5" name="Freeform 1704"/>
            <p:cNvSpPr>
              <a:spLocks/>
            </p:cNvSpPr>
            <p:nvPr/>
          </p:nvSpPr>
          <p:spPr bwMode="auto">
            <a:xfrm>
              <a:off x="1610" y="2971"/>
              <a:ext cx="264" cy="449"/>
            </a:xfrm>
            <a:custGeom>
              <a:avLst/>
              <a:gdLst>
                <a:gd name="T0" fmla="*/ 142 w 264"/>
                <a:gd name="T1" fmla="*/ 179 h 449"/>
                <a:gd name="T2" fmla="*/ 210 w 264"/>
                <a:gd name="T3" fmla="*/ 216 h 449"/>
                <a:gd name="T4" fmla="*/ 247 w 264"/>
                <a:gd name="T5" fmla="*/ 253 h 449"/>
                <a:gd name="T6" fmla="*/ 256 w 264"/>
                <a:gd name="T7" fmla="*/ 267 h 449"/>
                <a:gd name="T8" fmla="*/ 264 w 264"/>
                <a:gd name="T9" fmla="*/ 298 h 449"/>
                <a:gd name="T10" fmla="*/ 264 w 264"/>
                <a:gd name="T11" fmla="*/ 318 h 449"/>
                <a:gd name="T12" fmla="*/ 253 w 264"/>
                <a:gd name="T13" fmla="*/ 369 h 449"/>
                <a:gd name="T14" fmla="*/ 222 w 264"/>
                <a:gd name="T15" fmla="*/ 412 h 449"/>
                <a:gd name="T16" fmla="*/ 199 w 264"/>
                <a:gd name="T17" fmla="*/ 429 h 449"/>
                <a:gd name="T18" fmla="*/ 148 w 264"/>
                <a:gd name="T19" fmla="*/ 446 h 449"/>
                <a:gd name="T20" fmla="*/ 122 w 264"/>
                <a:gd name="T21" fmla="*/ 449 h 449"/>
                <a:gd name="T22" fmla="*/ 60 w 264"/>
                <a:gd name="T23" fmla="*/ 440 h 449"/>
                <a:gd name="T24" fmla="*/ 34 w 264"/>
                <a:gd name="T25" fmla="*/ 429 h 449"/>
                <a:gd name="T26" fmla="*/ 0 w 264"/>
                <a:gd name="T27" fmla="*/ 318 h 449"/>
                <a:gd name="T28" fmla="*/ 9 w 264"/>
                <a:gd name="T29" fmla="*/ 338 h 449"/>
                <a:gd name="T30" fmla="*/ 28 w 264"/>
                <a:gd name="T31" fmla="*/ 375 h 449"/>
                <a:gd name="T32" fmla="*/ 43 w 264"/>
                <a:gd name="T33" fmla="*/ 392 h 449"/>
                <a:gd name="T34" fmla="*/ 74 w 264"/>
                <a:gd name="T35" fmla="*/ 415 h 449"/>
                <a:gd name="T36" fmla="*/ 116 w 264"/>
                <a:gd name="T37" fmla="*/ 423 h 449"/>
                <a:gd name="T38" fmla="*/ 139 w 264"/>
                <a:gd name="T39" fmla="*/ 421 h 449"/>
                <a:gd name="T40" fmla="*/ 173 w 264"/>
                <a:gd name="T41" fmla="*/ 406 h 449"/>
                <a:gd name="T42" fmla="*/ 185 w 264"/>
                <a:gd name="T43" fmla="*/ 395 h 449"/>
                <a:gd name="T44" fmla="*/ 199 w 264"/>
                <a:gd name="T45" fmla="*/ 367 h 449"/>
                <a:gd name="T46" fmla="*/ 205 w 264"/>
                <a:gd name="T47" fmla="*/ 335 h 449"/>
                <a:gd name="T48" fmla="*/ 205 w 264"/>
                <a:gd name="T49" fmla="*/ 318 h 449"/>
                <a:gd name="T50" fmla="*/ 193 w 264"/>
                <a:gd name="T51" fmla="*/ 290 h 449"/>
                <a:gd name="T52" fmla="*/ 185 w 264"/>
                <a:gd name="T53" fmla="*/ 278 h 449"/>
                <a:gd name="T54" fmla="*/ 97 w 264"/>
                <a:gd name="T55" fmla="*/ 230 h 449"/>
                <a:gd name="T56" fmla="*/ 74 w 264"/>
                <a:gd name="T57" fmla="*/ 219 h 449"/>
                <a:gd name="T58" fmla="*/ 37 w 264"/>
                <a:gd name="T59" fmla="*/ 193 h 449"/>
                <a:gd name="T60" fmla="*/ 26 w 264"/>
                <a:gd name="T61" fmla="*/ 179 h 449"/>
                <a:gd name="T62" fmla="*/ 9 w 264"/>
                <a:gd name="T63" fmla="*/ 148 h 449"/>
                <a:gd name="T64" fmla="*/ 3 w 264"/>
                <a:gd name="T65" fmla="*/ 114 h 449"/>
                <a:gd name="T66" fmla="*/ 6 w 264"/>
                <a:gd name="T67" fmla="*/ 88 h 449"/>
                <a:gd name="T68" fmla="*/ 26 w 264"/>
                <a:gd name="T69" fmla="*/ 45 h 449"/>
                <a:gd name="T70" fmla="*/ 43 w 264"/>
                <a:gd name="T71" fmla="*/ 28 h 449"/>
                <a:gd name="T72" fmla="*/ 85 w 264"/>
                <a:gd name="T73" fmla="*/ 6 h 449"/>
                <a:gd name="T74" fmla="*/ 136 w 264"/>
                <a:gd name="T75" fmla="*/ 0 h 449"/>
                <a:gd name="T76" fmla="*/ 162 w 264"/>
                <a:gd name="T77" fmla="*/ 0 h 449"/>
                <a:gd name="T78" fmla="*/ 207 w 264"/>
                <a:gd name="T79" fmla="*/ 14 h 449"/>
                <a:gd name="T80" fmla="*/ 230 w 264"/>
                <a:gd name="T81" fmla="*/ 108 h 449"/>
                <a:gd name="T82" fmla="*/ 227 w 264"/>
                <a:gd name="T83" fmla="*/ 94 h 449"/>
                <a:gd name="T84" fmla="*/ 207 w 264"/>
                <a:gd name="T85" fmla="*/ 65 h 449"/>
                <a:gd name="T86" fmla="*/ 196 w 264"/>
                <a:gd name="T87" fmla="*/ 51 h 449"/>
                <a:gd name="T88" fmla="*/ 165 w 264"/>
                <a:gd name="T89" fmla="*/ 31 h 449"/>
                <a:gd name="T90" fmla="*/ 128 w 264"/>
                <a:gd name="T91" fmla="*/ 26 h 449"/>
                <a:gd name="T92" fmla="*/ 108 w 264"/>
                <a:gd name="T93" fmla="*/ 26 h 449"/>
                <a:gd name="T94" fmla="*/ 82 w 264"/>
                <a:gd name="T95" fmla="*/ 37 h 449"/>
                <a:gd name="T96" fmla="*/ 71 w 264"/>
                <a:gd name="T97" fmla="*/ 48 h 449"/>
                <a:gd name="T98" fmla="*/ 60 w 264"/>
                <a:gd name="T99" fmla="*/ 68 h 449"/>
                <a:gd name="T100" fmla="*/ 54 w 264"/>
                <a:gd name="T101" fmla="*/ 94 h 449"/>
                <a:gd name="T102" fmla="*/ 57 w 264"/>
                <a:gd name="T103" fmla="*/ 108 h 449"/>
                <a:gd name="T104" fmla="*/ 65 w 264"/>
                <a:gd name="T105" fmla="*/ 128 h 449"/>
                <a:gd name="T106" fmla="*/ 71 w 264"/>
                <a:gd name="T107" fmla="*/ 139 h 449"/>
                <a:gd name="T108" fmla="*/ 142 w 264"/>
                <a:gd name="T109" fmla="*/ 179 h 44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264"/>
                <a:gd name="T166" fmla="*/ 0 h 449"/>
                <a:gd name="T167" fmla="*/ 264 w 264"/>
                <a:gd name="T168" fmla="*/ 449 h 44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264" h="449">
                  <a:moveTo>
                    <a:pt x="142" y="179"/>
                  </a:moveTo>
                  <a:lnTo>
                    <a:pt x="142" y="179"/>
                  </a:lnTo>
                  <a:lnTo>
                    <a:pt x="210" y="216"/>
                  </a:lnTo>
                  <a:lnTo>
                    <a:pt x="230" y="233"/>
                  </a:lnTo>
                  <a:lnTo>
                    <a:pt x="247" y="253"/>
                  </a:lnTo>
                  <a:lnTo>
                    <a:pt x="256" y="267"/>
                  </a:lnTo>
                  <a:lnTo>
                    <a:pt x="261" y="281"/>
                  </a:lnTo>
                  <a:lnTo>
                    <a:pt x="264" y="298"/>
                  </a:lnTo>
                  <a:lnTo>
                    <a:pt x="264" y="318"/>
                  </a:lnTo>
                  <a:lnTo>
                    <a:pt x="261" y="347"/>
                  </a:lnTo>
                  <a:lnTo>
                    <a:pt x="253" y="369"/>
                  </a:lnTo>
                  <a:lnTo>
                    <a:pt x="239" y="392"/>
                  </a:lnTo>
                  <a:lnTo>
                    <a:pt x="222" y="412"/>
                  </a:lnTo>
                  <a:lnTo>
                    <a:pt x="199" y="429"/>
                  </a:lnTo>
                  <a:lnTo>
                    <a:pt x="173" y="440"/>
                  </a:lnTo>
                  <a:lnTo>
                    <a:pt x="148" y="446"/>
                  </a:lnTo>
                  <a:lnTo>
                    <a:pt x="122" y="449"/>
                  </a:lnTo>
                  <a:lnTo>
                    <a:pt x="88" y="446"/>
                  </a:lnTo>
                  <a:lnTo>
                    <a:pt x="60" y="440"/>
                  </a:lnTo>
                  <a:lnTo>
                    <a:pt x="34" y="429"/>
                  </a:lnTo>
                  <a:lnTo>
                    <a:pt x="3" y="415"/>
                  </a:lnTo>
                  <a:lnTo>
                    <a:pt x="0" y="318"/>
                  </a:lnTo>
                  <a:lnTo>
                    <a:pt x="9" y="338"/>
                  </a:lnTo>
                  <a:lnTo>
                    <a:pt x="17" y="358"/>
                  </a:lnTo>
                  <a:lnTo>
                    <a:pt x="28" y="375"/>
                  </a:lnTo>
                  <a:lnTo>
                    <a:pt x="43" y="392"/>
                  </a:lnTo>
                  <a:lnTo>
                    <a:pt x="57" y="406"/>
                  </a:lnTo>
                  <a:lnTo>
                    <a:pt x="74" y="415"/>
                  </a:lnTo>
                  <a:lnTo>
                    <a:pt x="94" y="421"/>
                  </a:lnTo>
                  <a:lnTo>
                    <a:pt x="116" y="423"/>
                  </a:lnTo>
                  <a:lnTo>
                    <a:pt x="139" y="421"/>
                  </a:lnTo>
                  <a:lnTo>
                    <a:pt x="156" y="415"/>
                  </a:lnTo>
                  <a:lnTo>
                    <a:pt x="173" y="406"/>
                  </a:lnTo>
                  <a:lnTo>
                    <a:pt x="185" y="395"/>
                  </a:lnTo>
                  <a:lnTo>
                    <a:pt x="193" y="381"/>
                  </a:lnTo>
                  <a:lnTo>
                    <a:pt x="199" y="367"/>
                  </a:lnTo>
                  <a:lnTo>
                    <a:pt x="205" y="352"/>
                  </a:lnTo>
                  <a:lnTo>
                    <a:pt x="205" y="335"/>
                  </a:lnTo>
                  <a:lnTo>
                    <a:pt x="205" y="318"/>
                  </a:lnTo>
                  <a:lnTo>
                    <a:pt x="199" y="301"/>
                  </a:lnTo>
                  <a:lnTo>
                    <a:pt x="193" y="290"/>
                  </a:lnTo>
                  <a:lnTo>
                    <a:pt x="185" y="278"/>
                  </a:lnTo>
                  <a:lnTo>
                    <a:pt x="153" y="259"/>
                  </a:lnTo>
                  <a:lnTo>
                    <a:pt x="97" y="230"/>
                  </a:lnTo>
                  <a:lnTo>
                    <a:pt x="74" y="219"/>
                  </a:lnTo>
                  <a:lnTo>
                    <a:pt x="54" y="205"/>
                  </a:lnTo>
                  <a:lnTo>
                    <a:pt x="37" y="193"/>
                  </a:lnTo>
                  <a:lnTo>
                    <a:pt x="26" y="179"/>
                  </a:lnTo>
                  <a:lnTo>
                    <a:pt x="14" y="165"/>
                  </a:lnTo>
                  <a:lnTo>
                    <a:pt x="9" y="148"/>
                  </a:lnTo>
                  <a:lnTo>
                    <a:pt x="3" y="131"/>
                  </a:lnTo>
                  <a:lnTo>
                    <a:pt x="3" y="114"/>
                  </a:lnTo>
                  <a:lnTo>
                    <a:pt x="6" y="88"/>
                  </a:lnTo>
                  <a:lnTo>
                    <a:pt x="11" y="65"/>
                  </a:lnTo>
                  <a:lnTo>
                    <a:pt x="26" y="45"/>
                  </a:lnTo>
                  <a:lnTo>
                    <a:pt x="43" y="28"/>
                  </a:lnTo>
                  <a:lnTo>
                    <a:pt x="65" y="17"/>
                  </a:lnTo>
                  <a:lnTo>
                    <a:pt x="85" y="6"/>
                  </a:lnTo>
                  <a:lnTo>
                    <a:pt x="111" y="0"/>
                  </a:lnTo>
                  <a:lnTo>
                    <a:pt x="136" y="0"/>
                  </a:lnTo>
                  <a:lnTo>
                    <a:pt x="162" y="0"/>
                  </a:lnTo>
                  <a:lnTo>
                    <a:pt x="185" y="6"/>
                  </a:lnTo>
                  <a:lnTo>
                    <a:pt x="207" y="14"/>
                  </a:lnTo>
                  <a:lnTo>
                    <a:pt x="227" y="23"/>
                  </a:lnTo>
                  <a:lnTo>
                    <a:pt x="230" y="108"/>
                  </a:lnTo>
                  <a:lnTo>
                    <a:pt x="227" y="94"/>
                  </a:lnTo>
                  <a:lnTo>
                    <a:pt x="219" y="80"/>
                  </a:lnTo>
                  <a:lnTo>
                    <a:pt x="207" y="65"/>
                  </a:lnTo>
                  <a:lnTo>
                    <a:pt x="196" y="51"/>
                  </a:lnTo>
                  <a:lnTo>
                    <a:pt x="182" y="40"/>
                  </a:lnTo>
                  <a:lnTo>
                    <a:pt x="165" y="31"/>
                  </a:lnTo>
                  <a:lnTo>
                    <a:pt x="148" y="28"/>
                  </a:lnTo>
                  <a:lnTo>
                    <a:pt x="128" y="26"/>
                  </a:lnTo>
                  <a:lnTo>
                    <a:pt x="108" y="26"/>
                  </a:lnTo>
                  <a:lnTo>
                    <a:pt x="94" y="31"/>
                  </a:lnTo>
                  <a:lnTo>
                    <a:pt x="82" y="37"/>
                  </a:lnTo>
                  <a:lnTo>
                    <a:pt x="71" y="48"/>
                  </a:lnTo>
                  <a:lnTo>
                    <a:pt x="65" y="57"/>
                  </a:lnTo>
                  <a:lnTo>
                    <a:pt x="60" y="68"/>
                  </a:lnTo>
                  <a:lnTo>
                    <a:pt x="57" y="82"/>
                  </a:lnTo>
                  <a:lnTo>
                    <a:pt x="54" y="94"/>
                  </a:lnTo>
                  <a:lnTo>
                    <a:pt x="57" y="108"/>
                  </a:lnTo>
                  <a:lnTo>
                    <a:pt x="60" y="119"/>
                  </a:lnTo>
                  <a:lnTo>
                    <a:pt x="65" y="128"/>
                  </a:lnTo>
                  <a:lnTo>
                    <a:pt x="71" y="139"/>
                  </a:lnTo>
                  <a:lnTo>
                    <a:pt x="99" y="156"/>
                  </a:lnTo>
                  <a:lnTo>
                    <a:pt x="142" y="179"/>
                  </a:lnTo>
                  <a:close/>
                </a:path>
              </a:pathLst>
            </a:custGeom>
            <a:solidFill>
              <a:schemeClr val="tx1"/>
            </a:solidFill>
            <a:ln w="9525">
              <a:noFill/>
              <a:round/>
              <a:headEnd/>
              <a:tailEnd/>
            </a:ln>
          </p:spPr>
          <p:txBody>
            <a:bodyPr/>
            <a:lstStyle/>
            <a:p>
              <a:endParaRPr lang="en-US"/>
            </a:p>
          </p:txBody>
        </p:sp>
        <p:sp>
          <p:nvSpPr>
            <p:cNvPr id="6" name="Freeform 1705"/>
            <p:cNvSpPr>
              <a:spLocks noEditPoints="1"/>
            </p:cNvSpPr>
            <p:nvPr/>
          </p:nvSpPr>
          <p:spPr bwMode="auto">
            <a:xfrm>
              <a:off x="1900" y="3109"/>
              <a:ext cx="281" cy="311"/>
            </a:xfrm>
            <a:custGeom>
              <a:avLst/>
              <a:gdLst>
                <a:gd name="T0" fmla="*/ 142 w 281"/>
                <a:gd name="T1" fmla="*/ 0 h 310"/>
                <a:gd name="T2" fmla="*/ 184 w 281"/>
                <a:gd name="T3" fmla="*/ 6 h 310"/>
                <a:gd name="T4" fmla="*/ 218 w 281"/>
                <a:gd name="T5" fmla="*/ 23 h 310"/>
                <a:gd name="T6" fmla="*/ 235 w 281"/>
                <a:gd name="T7" fmla="*/ 34 h 310"/>
                <a:gd name="T8" fmla="*/ 258 w 281"/>
                <a:gd name="T9" fmla="*/ 63 h 310"/>
                <a:gd name="T10" fmla="*/ 267 w 281"/>
                <a:gd name="T11" fmla="*/ 80 h 310"/>
                <a:gd name="T12" fmla="*/ 278 w 281"/>
                <a:gd name="T13" fmla="*/ 117 h 310"/>
                <a:gd name="T14" fmla="*/ 281 w 281"/>
                <a:gd name="T15" fmla="*/ 158 h 310"/>
                <a:gd name="T16" fmla="*/ 281 w 281"/>
                <a:gd name="T17" fmla="*/ 176 h 310"/>
                <a:gd name="T18" fmla="*/ 272 w 281"/>
                <a:gd name="T19" fmla="*/ 212 h 310"/>
                <a:gd name="T20" fmla="*/ 264 w 281"/>
                <a:gd name="T21" fmla="*/ 232 h 310"/>
                <a:gd name="T22" fmla="*/ 241 w 281"/>
                <a:gd name="T23" fmla="*/ 264 h 310"/>
                <a:gd name="T24" fmla="*/ 213 w 281"/>
                <a:gd name="T25" fmla="*/ 292 h 310"/>
                <a:gd name="T26" fmla="*/ 196 w 281"/>
                <a:gd name="T27" fmla="*/ 301 h 310"/>
                <a:gd name="T28" fmla="*/ 159 w 281"/>
                <a:gd name="T29" fmla="*/ 312 h 310"/>
                <a:gd name="T30" fmla="*/ 139 w 281"/>
                <a:gd name="T31" fmla="*/ 312 h 310"/>
                <a:gd name="T32" fmla="*/ 93 w 281"/>
                <a:gd name="T33" fmla="*/ 306 h 310"/>
                <a:gd name="T34" fmla="*/ 65 w 281"/>
                <a:gd name="T35" fmla="*/ 295 h 310"/>
                <a:gd name="T36" fmla="*/ 45 w 281"/>
                <a:gd name="T37" fmla="*/ 275 h 310"/>
                <a:gd name="T38" fmla="*/ 34 w 281"/>
                <a:gd name="T39" fmla="*/ 266 h 310"/>
                <a:gd name="T40" fmla="*/ 8 w 281"/>
                <a:gd name="T41" fmla="*/ 215 h 310"/>
                <a:gd name="T42" fmla="*/ 0 w 281"/>
                <a:gd name="T43" fmla="*/ 158 h 310"/>
                <a:gd name="T44" fmla="*/ 0 w 281"/>
                <a:gd name="T45" fmla="*/ 137 h 310"/>
                <a:gd name="T46" fmla="*/ 8 w 281"/>
                <a:gd name="T47" fmla="*/ 100 h 310"/>
                <a:gd name="T48" fmla="*/ 17 w 281"/>
                <a:gd name="T49" fmla="*/ 80 h 310"/>
                <a:gd name="T50" fmla="*/ 37 w 281"/>
                <a:gd name="T51" fmla="*/ 49 h 310"/>
                <a:gd name="T52" fmla="*/ 68 w 281"/>
                <a:gd name="T53" fmla="*/ 23 h 310"/>
                <a:gd name="T54" fmla="*/ 82 w 281"/>
                <a:gd name="T55" fmla="*/ 12 h 310"/>
                <a:gd name="T56" fmla="*/ 122 w 281"/>
                <a:gd name="T57" fmla="*/ 0 h 310"/>
                <a:gd name="T58" fmla="*/ 142 w 281"/>
                <a:gd name="T59" fmla="*/ 0 h 310"/>
                <a:gd name="T60" fmla="*/ 136 w 281"/>
                <a:gd name="T61" fmla="*/ 23 h 310"/>
                <a:gd name="T62" fmla="*/ 99 w 281"/>
                <a:gd name="T63" fmla="*/ 34 h 310"/>
                <a:gd name="T64" fmla="*/ 76 w 281"/>
                <a:gd name="T65" fmla="*/ 66 h 310"/>
                <a:gd name="T66" fmla="*/ 68 w 281"/>
                <a:gd name="T67" fmla="*/ 85 h 310"/>
                <a:gd name="T68" fmla="*/ 57 w 281"/>
                <a:gd name="T69" fmla="*/ 131 h 310"/>
                <a:gd name="T70" fmla="*/ 57 w 281"/>
                <a:gd name="T71" fmla="*/ 161 h 310"/>
                <a:gd name="T72" fmla="*/ 65 w 281"/>
                <a:gd name="T73" fmla="*/ 212 h 310"/>
                <a:gd name="T74" fmla="*/ 82 w 281"/>
                <a:gd name="T75" fmla="*/ 252 h 310"/>
                <a:gd name="T76" fmla="*/ 96 w 281"/>
                <a:gd name="T77" fmla="*/ 269 h 310"/>
                <a:gd name="T78" fmla="*/ 128 w 281"/>
                <a:gd name="T79" fmla="*/ 286 h 310"/>
                <a:gd name="T80" fmla="*/ 145 w 281"/>
                <a:gd name="T81" fmla="*/ 286 h 310"/>
                <a:gd name="T82" fmla="*/ 179 w 281"/>
                <a:gd name="T83" fmla="*/ 275 h 310"/>
                <a:gd name="T84" fmla="*/ 204 w 281"/>
                <a:gd name="T85" fmla="*/ 247 h 310"/>
                <a:gd name="T86" fmla="*/ 213 w 281"/>
                <a:gd name="T87" fmla="*/ 227 h 310"/>
                <a:gd name="T88" fmla="*/ 224 w 281"/>
                <a:gd name="T89" fmla="*/ 181 h 310"/>
                <a:gd name="T90" fmla="*/ 224 w 281"/>
                <a:gd name="T91" fmla="*/ 151 h 310"/>
                <a:gd name="T92" fmla="*/ 210 w 281"/>
                <a:gd name="T93" fmla="*/ 85 h 310"/>
                <a:gd name="T94" fmla="*/ 199 w 281"/>
                <a:gd name="T95" fmla="*/ 60 h 310"/>
                <a:gd name="T96" fmla="*/ 182 w 281"/>
                <a:gd name="T97" fmla="*/ 40 h 310"/>
                <a:gd name="T98" fmla="*/ 162 w 281"/>
                <a:gd name="T99" fmla="*/ 29 h 310"/>
                <a:gd name="T100" fmla="*/ 136 w 281"/>
                <a:gd name="T101" fmla="*/ 23 h 31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281"/>
                <a:gd name="T154" fmla="*/ 0 h 310"/>
                <a:gd name="T155" fmla="*/ 281 w 281"/>
                <a:gd name="T156" fmla="*/ 310 h 31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281" h="310">
                  <a:moveTo>
                    <a:pt x="142" y="0"/>
                  </a:moveTo>
                  <a:lnTo>
                    <a:pt x="142" y="0"/>
                  </a:lnTo>
                  <a:lnTo>
                    <a:pt x="164" y="0"/>
                  </a:lnTo>
                  <a:lnTo>
                    <a:pt x="184" y="6"/>
                  </a:lnTo>
                  <a:lnTo>
                    <a:pt x="201" y="12"/>
                  </a:lnTo>
                  <a:lnTo>
                    <a:pt x="218" y="23"/>
                  </a:lnTo>
                  <a:lnTo>
                    <a:pt x="235" y="34"/>
                  </a:lnTo>
                  <a:lnTo>
                    <a:pt x="247" y="49"/>
                  </a:lnTo>
                  <a:lnTo>
                    <a:pt x="258" y="63"/>
                  </a:lnTo>
                  <a:lnTo>
                    <a:pt x="267" y="80"/>
                  </a:lnTo>
                  <a:lnTo>
                    <a:pt x="272" y="100"/>
                  </a:lnTo>
                  <a:lnTo>
                    <a:pt x="278" y="117"/>
                  </a:lnTo>
                  <a:lnTo>
                    <a:pt x="281" y="137"/>
                  </a:lnTo>
                  <a:lnTo>
                    <a:pt x="281" y="156"/>
                  </a:lnTo>
                  <a:lnTo>
                    <a:pt x="281" y="174"/>
                  </a:lnTo>
                  <a:lnTo>
                    <a:pt x="278" y="193"/>
                  </a:lnTo>
                  <a:lnTo>
                    <a:pt x="272" y="210"/>
                  </a:lnTo>
                  <a:lnTo>
                    <a:pt x="264" y="230"/>
                  </a:lnTo>
                  <a:lnTo>
                    <a:pt x="253" y="247"/>
                  </a:lnTo>
                  <a:lnTo>
                    <a:pt x="241" y="262"/>
                  </a:lnTo>
                  <a:lnTo>
                    <a:pt x="230" y="276"/>
                  </a:lnTo>
                  <a:lnTo>
                    <a:pt x="213" y="290"/>
                  </a:lnTo>
                  <a:lnTo>
                    <a:pt x="196" y="299"/>
                  </a:lnTo>
                  <a:lnTo>
                    <a:pt x="179" y="304"/>
                  </a:lnTo>
                  <a:lnTo>
                    <a:pt x="159" y="310"/>
                  </a:lnTo>
                  <a:lnTo>
                    <a:pt x="139" y="310"/>
                  </a:lnTo>
                  <a:lnTo>
                    <a:pt x="108" y="307"/>
                  </a:lnTo>
                  <a:lnTo>
                    <a:pt x="93" y="304"/>
                  </a:lnTo>
                  <a:lnTo>
                    <a:pt x="79" y="299"/>
                  </a:lnTo>
                  <a:lnTo>
                    <a:pt x="65" y="293"/>
                  </a:lnTo>
                  <a:lnTo>
                    <a:pt x="54" y="284"/>
                  </a:lnTo>
                  <a:lnTo>
                    <a:pt x="45" y="273"/>
                  </a:lnTo>
                  <a:lnTo>
                    <a:pt x="34" y="264"/>
                  </a:lnTo>
                  <a:lnTo>
                    <a:pt x="20" y="239"/>
                  </a:lnTo>
                  <a:lnTo>
                    <a:pt x="8" y="213"/>
                  </a:lnTo>
                  <a:lnTo>
                    <a:pt x="0" y="185"/>
                  </a:lnTo>
                  <a:lnTo>
                    <a:pt x="0" y="156"/>
                  </a:lnTo>
                  <a:lnTo>
                    <a:pt x="0" y="137"/>
                  </a:lnTo>
                  <a:lnTo>
                    <a:pt x="3" y="117"/>
                  </a:lnTo>
                  <a:lnTo>
                    <a:pt x="8" y="100"/>
                  </a:lnTo>
                  <a:lnTo>
                    <a:pt x="17" y="80"/>
                  </a:lnTo>
                  <a:lnTo>
                    <a:pt x="25" y="63"/>
                  </a:lnTo>
                  <a:lnTo>
                    <a:pt x="37" y="49"/>
                  </a:lnTo>
                  <a:lnTo>
                    <a:pt x="51" y="34"/>
                  </a:lnTo>
                  <a:lnTo>
                    <a:pt x="68" y="23"/>
                  </a:lnTo>
                  <a:lnTo>
                    <a:pt x="82" y="12"/>
                  </a:lnTo>
                  <a:lnTo>
                    <a:pt x="102" y="6"/>
                  </a:lnTo>
                  <a:lnTo>
                    <a:pt x="122" y="0"/>
                  </a:lnTo>
                  <a:lnTo>
                    <a:pt x="142" y="0"/>
                  </a:lnTo>
                  <a:close/>
                  <a:moveTo>
                    <a:pt x="136" y="23"/>
                  </a:moveTo>
                  <a:lnTo>
                    <a:pt x="136" y="23"/>
                  </a:lnTo>
                  <a:lnTo>
                    <a:pt x="116" y="26"/>
                  </a:lnTo>
                  <a:lnTo>
                    <a:pt x="99" y="34"/>
                  </a:lnTo>
                  <a:lnTo>
                    <a:pt x="88" y="49"/>
                  </a:lnTo>
                  <a:lnTo>
                    <a:pt x="76" y="66"/>
                  </a:lnTo>
                  <a:lnTo>
                    <a:pt x="68" y="85"/>
                  </a:lnTo>
                  <a:lnTo>
                    <a:pt x="62" y="108"/>
                  </a:lnTo>
                  <a:lnTo>
                    <a:pt x="57" y="131"/>
                  </a:lnTo>
                  <a:lnTo>
                    <a:pt x="57" y="159"/>
                  </a:lnTo>
                  <a:lnTo>
                    <a:pt x="59" y="185"/>
                  </a:lnTo>
                  <a:lnTo>
                    <a:pt x="65" y="210"/>
                  </a:lnTo>
                  <a:lnTo>
                    <a:pt x="74" y="230"/>
                  </a:lnTo>
                  <a:lnTo>
                    <a:pt x="82" y="250"/>
                  </a:lnTo>
                  <a:lnTo>
                    <a:pt x="96" y="267"/>
                  </a:lnTo>
                  <a:lnTo>
                    <a:pt x="110" y="279"/>
                  </a:lnTo>
                  <a:lnTo>
                    <a:pt x="128" y="284"/>
                  </a:lnTo>
                  <a:lnTo>
                    <a:pt x="145" y="284"/>
                  </a:lnTo>
                  <a:lnTo>
                    <a:pt x="164" y="282"/>
                  </a:lnTo>
                  <a:lnTo>
                    <a:pt x="179" y="273"/>
                  </a:lnTo>
                  <a:lnTo>
                    <a:pt x="193" y="262"/>
                  </a:lnTo>
                  <a:lnTo>
                    <a:pt x="204" y="245"/>
                  </a:lnTo>
                  <a:lnTo>
                    <a:pt x="213" y="225"/>
                  </a:lnTo>
                  <a:lnTo>
                    <a:pt x="218" y="202"/>
                  </a:lnTo>
                  <a:lnTo>
                    <a:pt x="224" y="179"/>
                  </a:lnTo>
                  <a:lnTo>
                    <a:pt x="224" y="151"/>
                  </a:lnTo>
                  <a:lnTo>
                    <a:pt x="218" y="117"/>
                  </a:lnTo>
                  <a:lnTo>
                    <a:pt x="210" y="85"/>
                  </a:lnTo>
                  <a:lnTo>
                    <a:pt x="199" y="60"/>
                  </a:lnTo>
                  <a:lnTo>
                    <a:pt x="182" y="40"/>
                  </a:lnTo>
                  <a:lnTo>
                    <a:pt x="173" y="31"/>
                  </a:lnTo>
                  <a:lnTo>
                    <a:pt x="162" y="29"/>
                  </a:lnTo>
                  <a:lnTo>
                    <a:pt x="150" y="23"/>
                  </a:lnTo>
                  <a:lnTo>
                    <a:pt x="136" y="23"/>
                  </a:lnTo>
                  <a:close/>
                </a:path>
              </a:pathLst>
            </a:custGeom>
            <a:solidFill>
              <a:schemeClr val="tx1"/>
            </a:solidFill>
            <a:ln w="9525">
              <a:noFill/>
              <a:round/>
              <a:headEnd/>
              <a:tailEnd/>
            </a:ln>
          </p:spPr>
          <p:txBody>
            <a:bodyPr/>
            <a:lstStyle/>
            <a:p>
              <a:endParaRPr lang="en-US"/>
            </a:p>
          </p:txBody>
        </p:sp>
        <p:sp>
          <p:nvSpPr>
            <p:cNvPr id="7" name="Freeform 1706"/>
            <p:cNvSpPr>
              <a:spLocks/>
            </p:cNvSpPr>
            <p:nvPr/>
          </p:nvSpPr>
          <p:spPr bwMode="auto">
            <a:xfrm>
              <a:off x="2493" y="3058"/>
              <a:ext cx="182" cy="362"/>
            </a:xfrm>
            <a:custGeom>
              <a:avLst/>
              <a:gdLst>
                <a:gd name="T0" fmla="*/ 86 w 182"/>
                <a:gd name="T1" fmla="*/ 0 h 361"/>
                <a:gd name="T2" fmla="*/ 86 w 182"/>
                <a:gd name="T3" fmla="*/ 60 h 361"/>
                <a:gd name="T4" fmla="*/ 174 w 182"/>
                <a:gd name="T5" fmla="*/ 60 h 361"/>
                <a:gd name="T6" fmla="*/ 151 w 182"/>
                <a:gd name="T7" fmla="*/ 85 h 361"/>
                <a:gd name="T8" fmla="*/ 83 w 182"/>
                <a:gd name="T9" fmla="*/ 85 h 361"/>
                <a:gd name="T10" fmla="*/ 83 w 182"/>
                <a:gd name="T11" fmla="*/ 269 h 361"/>
                <a:gd name="T12" fmla="*/ 83 w 182"/>
                <a:gd name="T13" fmla="*/ 269 h 361"/>
                <a:gd name="T14" fmla="*/ 83 w 182"/>
                <a:gd name="T15" fmla="*/ 286 h 361"/>
                <a:gd name="T16" fmla="*/ 86 w 182"/>
                <a:gd name="T17" fmla="*/ 298 h 361"/>
                <a:gd name="T18" fmla="*/ 91 w 182"/>
                <a:gd name="T19" fmla="*/ 309 h 361"/>
                <a:gd name="T20" fmla="*/ 97 w 182"/>
                <a:gd name="T21" fmla="*/ 320 h 361"/>
                <a:gd name="T22" fmla="*/ 105 w 182"/>
                <a:gd name="T23" fmla="*/ 326 h 361"/>
                <a:gd name="T24" fmla="*/ 117 w 182"/>
                <a:gd name="T25" fmla="*/ 332 h 361"/>
                <a:gd name="T26" fmla="*/ 128 w 182"/>
                <a:gd name="T27" fmla="*/ 335 h 361"/>
                <a:gd name="T28" fmla="*/ 142 w 182"/>
                <a:gd name="T29" fmla="*/ 337 h 361"/>
                <a:gd name="T30" fmla="*/ 142 w 182"/>
                <a:gd name="T31" fmla="*/ 337 h 361"/>
                <a:gd name="T32" fmla="*/ 157 w 182"/>
                <a:gd name="T33" fmla="*/ 335 h 361"/>
                <a:gd name="T34" fmla="*/ 165 w 182"/>
                <a:gd name="T35" fmla="*/ 332 h 361"/>
                <a:gd name="T36" fmla="*/ 165 w 182"/>
                <a:gd name="T37" fmla="*/ 332 h 361"/>
                <a:gd name="T38" fmla="*/ 182 w 182"/>
                <a:gd name="T39" fmla="*/ 320 h 361"/>
                <a:gd name="T40" fmla="*/ 182 w 182"/>
                <a:gd name="T41" fmla="*/ 320 h 361"/>
                <a:gd name="T42" fmla="*/ 182 w 182"/>
                <a:gd name="T43" fmla="*/ 326 h 361"/>
                <a:gd name="T44" fmla="*/ 179 w 182"/>
                <a:gd name="T45" fmla="*/ 335 h 361"/>
                <a:gd name="T46" fmla="*/ 162 w 182"/>
                <a:gd name="T47" fmla="*/ 349 h 361"/>
                <a:gd name="T48" fmla="*/ 162 w 182"/>
                <a:gd name="T49" fmla="*/ 349 h 361"/>
                <a:gd name="T50" fmla="*/ 154 w 182"/>
                <a:gd name="T51" fmla="*/ 354 h 361"/>
                <a:gd name="T52" fmla="*/ 142 w 182"/>
                <a:gd name="T53" fmla="*/ 360 h 361"/>
                <a:gd name="T54" fmla="*/ 131 w 182"/>
                <a:gd name="T55" fmla="*/ 363 h 361"/>
                <a:gd name="T56" fmla="*/ 117 w 182"/>
                <a:gd name="T57" fmla="*/ 363 h 361"/>
                <a:gd name="T58" fmla="*/ 117 w 182"/>
                <a:gd name="T59" fmla="*/ 363 h 361"/>
                <a:gd name="T60" fmla="*/ 100 w 182"/>
                <a:gd name="T61" fmla="*/ 363 h 361"/>
                <a:gd name="T62" fmla="*/ 83 w 182"/>
                <a:gd name="T63" fmla="*/ 357 h 361"/>
                <a:gd name="T64" fmla="*/ 66 w 182"/>
                <a:gd name="T65" fmla="*/ 349 h 361"/>
                <a:gd name="T66" fmla="*/ 54 w 182"/>
                <a:gd name="T67" fmla="*/ 337 h 361"/>
                <a:gd name="T68" fmla="*/ 54 w 182"/>
                <a:gd name="T69" fmla="*/ 337 h 361"/>
                <a:gd name="T70" fmla="*/ 43 w 182"/>
                <a:gd name="T71" fmla="*/ 326 h 361"/>
                <a:gd name="T72" fmla="*/ 34 w 182"/>
                <a:gd name="T73" fmla="*/ 309 h 361"/>
                <a:gd name="T74" fmla="*/ 29 w 182"/>
                <a:gd name="T75" fmla="*/ 292 h 361"/>
                <a:gd name="T76" fmla="*/ 29 w 182"/>
                <a:gd name="T77" fmla="*/ 269 h 361"/>
                <a:gd name="T78" fmla="*/ 29 w 182"/>
                <a:gd name="T79" fmla="*/ 85 h 361"/>
                <a:gd name="T80" fmla="*/ 0 w 182"/>
                <a:gd name="T81" fmla="*/ 85 h 361"/>
                <a:gd name="T82" fmla="*/ 86 w 182"/>
                <a:gd name="T83" fmla="*/ 0 h 361"/>
                <a:gd name="T84" fmla="*/ 86 w 182"/>
                <a:gd name="T85" fmla="*/ 0 h 36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2"/>
                <a:gd name="T130" fmla="*/ 0 h 361"/>
                <a:gd name="T131" fmla="*/ 182 w 182"/>
                <a:gd name="T132" fmla="*/ 361 h 36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2" h="361">
                  <a:moveTo>
                    <a:pt x="86" y="0"/>
                  </a:moveTo>
                  <a:lnTo>
                    <a:pt x="86" y="60"/>
                  </a:lnTo>
                  <a:lnTo>
                    <a:pt x="174" y="60"/>
                  </a:lnTo>
                  <a:lnTo>
                    <a:pt x="151" y="85"/>
                  </a:lnTo>
                  <a:lnTo>
                    <a:pt x="83" y="85"/>
                  </a:lnTo>
                  <a:lnTo>
                    <a:pt x="83" y="267"/>
                  </a:lnTo>
                  <a:lnTo>
                    <a:pt x="83" y="284"/>
                  </a:lnTo>
                  <a:lnTo>
                    <a:pt x="86" y="296"/>
                  </a:lnTo>
                  <a:lnTo>
                    <a:pt x="91" y="307"/>
                  </a:lnTo>
                  <a:lnTo>
                    <a:pt x="97" y="318"/>
                  </a:lnTo>
                  <a:lnTo>
                    <a:pt x="105" y="324"/>
                  </a:lnTo>
                  <a:lnTo>
                    <a:pt x="117" y="330"/>
                  </a:lnTo>
                  <a:lnTo>
                    <a:pt x="128" y="333"/>
                  </a:lnTo>
                  <a:lnTo>
                    <a:pt x="142" y="335"/>
                  </a:lnTo>
                  <a:lnTo>
                    <a:pt x="157" y="333"/>
                  </a:lnTo>
                  <a:lnTo>
                    <a:pt x="165" y="330"/>
                  </a:lnTo>
                  <a:lnTo>
                    <a:pt x="182" y="318"/>
                  </a:lnTo>
                  <a:lnTo>
                    <a:pt x="182" y="324"/>
                  </a:lnTo>
                  <a:lnTo>
                    <a:pt x="179" y="333"/>
                  </a:lnTo>
                  <a:lnTo>
                    <a:pt x="162" y="347"/>
                  </a:lnTo>
                  <a:lnTo>
                    <a:pt x="154" y="352"/>
                  </a:lnTo>
                  <a:lnTo>
                    <a:pt x="142" y="358"/>
                  </a:lnTo>
                  <a:lnTo>
                    <a:pt x="131" y="361"/>
                  </a:lnTo>
                  <a:lnTo>
                    <a:pt x="117" y="361"/>
                  </a:lnTo>
                  <a:lnTo>
                    <a:pt x="100" y="361"/>
                  </a:lnTo>
                  <a:lnTo>
                    <a:pt x="83" y="355"/>
                  </a:lnTo>
                  <a:lnTo>
                    <a:pt x="66" y="347"/>
                  </a:lnTo>
                  <a:lnTo>
                    <a:pt x="54" y="335"/>
                  </a:lnTo>
                  <a:lnTo>
                    <a:pt x="43" y="324"/>
                  </a:lnTo>
                  <a:lnTo>
                    <a:pt x="34" y="307"/>
                  </a:lnTo>
                  <a:lnTo>
                    <a:pt x="29" y="290"/>
                  </a:lnTo>
                  <a:lnTo>
                    <a:pt x="29" y="267"/>
                  </a:lnTo>
                  <a:lnTo>
                    <a:pt x="29" y="85"/>
                  </a:lnTo>
                  <a:lnTo>
                    <a:pt x="0" y="85"/>
                  </a:lnTo>
                  <a:lnTo>
                    <a:pt x="86" y="0"/>
                  </a:lnTo>
                  <a:close/>
                </a:path>
              </a:pathLst>
            </a:custGeom>
            <a:solidFill>
              <a:schemeClr val="tx1"/>
            </a:solidFill>
            <a:ln w="9525">
              <a:noFill/>
              <a:round/>
              <a:headEnd/>
              <a:tailEnd/>
            </a:ln>
          </p:spPr>
          <p:txBody>
            <a:bodyPr/>
            <a:lstStyle/>
            <a:p>
              <a:endParaRPr lang="en-US"/>
            </a:p>
          </p:txBody>
        </p:sp>
        <p:sp>
          <p:nvSpPr>
            <p:cNvPr id="8" name="Freeform 1707"/>
            <p:cNvSpPr>
              <a:spLocks/>
            </p:cNvSpPr>
            <p:nvPr/>
          </p:nvSpPr>
          <p:spPr bwMode="auto">
            <a:xfrm>
              <a:off x="2694" y="2971"/>
              <a:ext cx="290" cy="443"/>
            </a:xfrm>
            <a:custGeom>
              <a:avLst/>
              <a:gdLst>
                <a:gd name="T0" fmla="*/ 176 w 290"/>
                <a:gd name="T1" fmla="*/ 139 h 443"/>
                <a:gd name="T2" fmla="*/ 213 w 290"/>
                <a:gd name="T3" fmla="*/ 145 h 443"/>
                <a:gd name="T4" fmla="*/ 244 w 290"/>
                <a:gd name="T5" fmla="*/ 162 h 443"/>
                <a:gd name="T6" fmla="*/ 256 w 290"/>
                <a:gd name="T7" fmla="*/ 176 h 443"/>
                <a:gd name="T8" fmla="*/ 270 w 290"/>
                <a:gd name="T9" fmla="*/ 207 h 443"/>
                <a:gd name="T10" fmla="*/ 273 w 290"/>
                <a:gd name="T11" fmla="*/ 421 h 443"/>
                <a:gd name="T12" fmla="*/ 273 w 290"/>
                <a:gd name="T13" fmla="*/ 429 h 443"/>
                <a:gd name="T14" fmla="*/ 276 w 290"/>
                <a:gd name="T15" fmla="*/ 435 h 443"/>
                <a:gd name="T16" fmla="*/ 199 w 290"/>
                <a:gd name="T17" fmla="*/ 443 h 443"/>
                <a:gd name="T18" fmla="*/ 207 w 290"/>
                <a:gd name="T19" fmla="*/ 438 h 443"/>
                <a:gd name="T20" fmla="*/ 216 w 290"/>
                <a:gd name="T21" fmla="*/ 426 h 443"/>
                <a:gd name="T22" fmla="*/ 216 w 290"/>
                <a:gd name="T23" fmla="*/ 250 h 443"/>
                <a:gd name="T24" fmla="*/ 216 w 290"/>
                <a:gd name="T25" fmla="*/ 233 h 443"/>
                <a:gd name="T26" fmla="*/ 207 w 290"/>
                <a:gd name="T27" fmla="*/ 207 h 443"/>
                <a:gd name="T28" fmla="*/ 202 w 290"/>
                <a:gd name="T29" fmla="*/ 196 h 443"/>
                <a:gd name="T30" fmla="*/ 179 w 290"/>
                <a:gd name="T31" fmla="*/ 182 h 443"/>
                <a:gd name="T32" fmla="*/ 148 w 290"/>
                <a:gd name="T33" fmla="*/ 176 h 443"/>
                <a:gd name="T34" fmla="*/ 128 w 290"/>
                <a:gd name="T35" fmla="*/ 179 h 443"/>
                <a:gd name="T36" fmla="*/ 108 w 290"/>
                <a:gd name="T37" fmla="*/ 188 h 443"/>
                <a:gd name="T38" fmla="*/ 77 w 290"/>
                <a:gd name="T39" fmla="*/ 210 h 443"/>
                <a:gd name="T40" fmla="*/ 77 w 290"/>
                <a:gd name="T41" fmla="*/ 421 h 443"/>
                <a:gd name="T42" fmla="*/ 82 w 290"/>
                <a:gd name="T43" fmla="*/ 432 h 443"/>
                <a:gd name="T44" fmla="*/ 88 w 290"/>
                <a:gd name="T45" fmla="*/ 438 h 443"/>
                <a:gd name="T46" fmla="*/ 6 w 290"/>
                <a:gd name="T47" fmla="*/ 443 h 443"/>
                <a:gd name="T48" fmla="*/ 11 w 290"/>
                <a:gd name="T49" fmla="*/ 438 h 443"/>
                <a:gd name="T50" fmla="*/ 20 w 290"/>
                <a:gd name="T51" fmla="*/ 426 h 443"/>
                <a:gd name="T52" fmla="*/ 20 w 290"/>
                <a:gd name="T53" fmla="*/ 40 h 443"/>
                <a:gd name="T54" fmla="*/ 20 w 290"/>
                <a:gd name="T55" fmla="*/ 31 h 443"/>
                <a:gd name="T56" fmla="*/ 17 w 290"/>
                <a:gd name="T57" fmla="*/ 23 h 443"/>
                <a:gd name="T58" fmla="*/ 77 w 290"/>
                <a:gd name="T59" fmla="*/ 0 h 443"/>
                <a:gd name="T60" fmla="*/ 77 w 290"/>
                <a:gd name="T61" fmla="*/ 185 h 443"/>
                <a:gd name="T62" fmla="*/ 128 w 290"/>
                <a:gd name="T63" fmla="*/ 151 h 443"/>
                <a:gd name="T64" fmla="*/ 176 w 290"/>
                <a:gd name="T65" fmla="*/ 139 h 44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0"/>
                <a:gd name="T100" fmla="*/ 0 h 443"/>
                <a:gd name="T101" fmla="*/ 290 w 290"/>
                <a:gd name="T102" fmla="*/ 443 h 44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0" h="443">
                  <a:moveTo>
                    <a:pt x="176" y="139"/>
                  </a:moveTo>
                  <a:lnTo>
                    <a:pt x="176" y="139"/>
                  </a:lnTo>
                  <a:lnTo>
                    <a:pt x="193" y="139"/>
                  </a:lnTo>
                  <a:lnTo>
                    <a:pt x="213" y="145"/>
                  </a:lnTo>
                  <a:lnTo>
                    <a:pt x="230" y="153"/>
                  </a:lnTo>
                  <a:lnTo>
                    <a:pt x="244" y="162"/>
                  </a:lnTo>
                  <a:lnTo>
                    <a:pt x="256" y="176"/>
                  </a:lnTo>
                  <a:lnTo>
                    <a:pt x="264" y="190"/>
                  </a:lnTo>
                  <a:lnTo>
                    <a:pt x="270" y="207"/>
                  </a:lnTo>
                  <a:lnTo>
                    <a:pt x="273" y="227"/>
                  </a:lnTo>
                  <a:lnTo>
                    <a:pt x="273" y="421"/>
                  </a:lnTo>
                  <a:lnTo>
                    <a:pt x="273" y="429"/>
                  </a:lnTo>
                  <a:lnTo>
                    <a:pt x="276" y="435"/>
                  </a:lnTo>
                  <a:lnTo>
                    <a:pt x="290" y="443"/>
                  </a:lnTo>
                  <a:lnTo>
                    <a:pt x="199" y="443"/>
                  </a:lnTo>
                  <a:lnTo>
                    <a:pt x="207" y="438"/>
                  </a:lnTo>
                  <a:lnTo>
                    <a:pt x="213" y="432"/>
                  </a:lnTo>
                  <a:lnTo>
                    <a:pt x="216" y="426"/>
                  </a:lnTo>
                  <a:lnTo>
                    <a:pt x="216" y="421"/>
                  </a:lnTo>
                  <a:lnTo>
                    <a:pt x="216" y="250"/>
                  </a:lnTo>
                  <a:lnTo>
                    <a:pt x="216" y="233"/>
                  </a:lnTo>
                  <a:lnTo>
                    <a:pt x="213" y="219"/>
                  </a:lnTo>
                  <a:lnTo>
                    <a:pt x="207" y="207"/>
                  </a:lnTo>
                  <a:lnTo>
                    <a:pt x="202" y="196"/>
                  </a:lnTo>
                  <a:lnTo>
                    <a:pt x="190" y="188"/>
                  </a:lnTo>
                  <a:lnTo>
                    <a:pt x="179" y="182"/>
                  </a:lnTo>
                  <a:lnTo>
                    <a:pt x="165" y="179"/>
                  </a:lnTo>
                  <a:lnTo>
                    <a:pt x="148" y="176"/>
                  </a:lnTo>
                  <a:lnTo>
                    <a:pt x="128" y="179"/>
                  </a:lnTo>
                  <a:lnTo>
                    <a:pt x="108" y="188"/>
                  </a:lnTo>
                  <a:lnTo>
                    <a:pt x="91" y="196"/>
                  </a:lnTo>
                  <a:lnTo>
                    <a:pt x="77" y="210"/>
                  </a:lnTo>
                  <a:lnTo>
                    <a:pt x="77" y="421"/>
                  </a:lnTo>
                  <a:lnTo>
                    <a:pt x="80" y="426"/>
                  </a:lnTo>
                  <a:lnTo>
                    <a:pt x="82" y="432"/>
                  </a:lnTo>
                  <a:lnTo>
                    <a:pt x="88" y="438"/>
                  </a:lnTo>
                  <a:lnTo>
                    <a:pt x="97" y="443"/>
                  </a:lnTo>
                  <a:lnTo>
                    <a:pt x="6" y="443"/>
                  </a:lnTo>
                  <a:lnTo>
                    <a:pt x="11" y="438"/>
                  </a:lnTo>
                  <a:lnTo>
                    <a:pt x="17" y="432"/>
                  </a:lnTo>
                  <a:lnTo>
                    <a:pt x="20" y="426"/>
                  </a:lnTo>
                  <a:lnTo>
                    <a:pt x="20" y="421"/>
                  </a:lnTo>
                  <a:lnTo>
                    <a:pt x="20" y="40"/>
                  </a:lnTo>
                  <a:lnTo>
                    <a:pt x="20" y="31"/>
                  </a:lnTo>
                  <a:lnTo>
                    <a:pt x="17" y="23"/>
                  </a:lnTo>
                  <a:lnTo>
                    <a:pt x="0" y="14"/>
                  </a:lnTo>
                  <a:lnTo>
                    <a:pt x="77" y="0"/>
                  </a:lnTo>
                  <a:lnTo>
                    <a:pt x="77" y="185"/>
                  </a:lnTo>
                  <a:lnTo>
                    <a:pt x="102" y="165"/>
                  </a:lnTo>
                  <a:lnTo>
                    <a:pt x="128" y="151"/>
                  </a:lnTo>
                  <a:lnTo>
                    <a:pt x="153" y="142"/>
                  </a:lnTo>
                  <a:lnTo>
                    <a:pt x="176" y="139"/>
                  </a:lnTo>
                  <a:close/>
                </a:path>
              </a:pathLst>
            </a:custGeom>
            <a:solidFill>
              <a:schemeClr val="tx1"/>
            </a:solidFill>
            <a:ln w="9525">
              <a:noFill/>
              <a:round/>
              <a:headEnd/>
              <a:tailEnd/>
            </a:ln>
          </p:spPr>
          <p:txBody>
            <a:bodyPr/>
            <a:lstStyle/>
            <a:p>
              <a:endParaRPr lang="en-US"/>
            </a:p>
          </p:txBody>
        </p:sp>
        <p:sp>
          <p:nvSpPr>
            <p:cNvPr id="9" name="Freeform 1708"/>
            <p:cNvSpPr>
              <a:spLocks/>
            </p:cNvSpPr>
            <p:nvPr/>
          </p:nvSpPr>
          <p:spPr bwMode="auto">
            <a:xfrm>
              <a:off x="3275" y="3109"/>
              <a:ext cx="474" cy="305"/>
            </a:xfrm>
            <a:custGeom>
              <a:avLst/>
              <a:gdLst>
                <a:gd name="T0" fmla="*/ 362 w 475"/>
                <a:gd name="T1" fmla="*/ 0 h 304"/>
                <a:gd name="T2" fmla="*/ 396 w 475"/>
                <a:gd name="T3" fmla="*/ 6 h 304"/>
                <a:gd name="T4" fmla="*/ 427 w 475"/>
                <a:gd name="T5" fmla="*/ 23 h 304"/>
                <a:gd name="T6" fmla="*/ 442 w 475"/>
                <a:gd name="T7" fmla="*/ 37 h 304"/>
                <a:gd name="T8" fmla="*/ 456 w 475"/>
                <a:gd name="T9" fmla="*/ 68 h 304"/>
                <a:gd name="T10" fmla="*/ 456 w 475"/>
                <a:gd name="T11" fmla="*/ 284 h 304"/>
                <a:gd name="T12" fmla="*/ 459 w 475"/>
                <a:gd name="T13" fmla="*/ 289 h 304"/>
                <a:gd name="T14" fmla="*/ 461 w 475"/>
                <a:gd name="T15" fmla="*/ 295 h 304"/>
                <a:gd name="T16" fmla="*/ 385 w 475"/>
                <a:gd name="T17" fmla="*/ 306 h 304"/>
                <a:gd name="T18" fmla="*/ 390 w 475"/>
                <a:gd name="T19" fmla="*/ 301 h 304"/>
                <a:gd name="T20" fmla="*/ 402 w 475"/>
                <a:gd name="T21" fmla="*/ 289 h 304"/>
                <a:gd name="T22" fmla="*/ 402 w 475"/>
                <a:gd name="T23" fmla="*/ 108 h 304"/>
                <a:gd name="T24" fmla="*/ 402 w 475"/>
                <a:gd name="T25" fmla="*/ 91 h 304"/>
                <a:gd name="T26" fmla="*/ 393 w 475"/>
                <a:gd name="T27" fmla="*/ 66 h 304"/>
                <a:gd name="T28" fmla="*/ 385 w 475"/>
                <a:gd name="T29" fmla="*/ 57 h 304"/>
                <a:gd name="T30" fmla="*/ 365 w 475"/>
                <a:gd name="T31" fmla="*/ 43 h 304"/>
                <a:gd name="T32" fmla="*/ 334 w 475"/>
                <a:gd name="T33" fmla="*/ 37 h 304"/>
                <a:gd name="T34" fmla="*/ 314 w 475"/>
                <a:gd name="T35" fmla="*/ 40 h 304"/>
                <a:gd name="T36" fmla="*/ 280 w 475"/>
                <a:gd name="T37" fmla="*/ 60 h 304"/>
                <a:gd name="T38" fmla="*/ 265 w 475"/>
                <a:gd name="T39" fmla="*/ 77 h 304"/>
                <a:gd name="T40" fmla="*/ 265 w 475"/>
                <a:gd name="T41" fmla="*/ 284 h 304"/>
                <a:gd name="T42" fmla="*/ 268 w 475"/>
                <a:gd name="T43" fmla="*/ 289 h 304"/>
                <a:gd name="T44" fmla="*/ 271 w 475"/>
                <a:gd name="T45" fmla="*/ 295 h 304"/>
                <a:gd name="T46" fmla="*/ 194 w 475"/>
                <a:gd name="T47" fmla="*/ 306 h 304"/>
                <a:gd name="T48" fmla="*/ 202 w 475"/>
                <a:gd name="T49" fmla="*/ 301 h 304"/>
                <a:gd name="T50" fmla="*/ 211 w 475"/>
                <a:gd name="T51" fmla="*/ 289 h 304"/>
                <a:gd name="T52" fmla="*/ 211 w 475"/>
                <a:gd name="T53" fmla="*/ 105 h 304"/>
                <a:gd name="T54" fmla="*/ 211 w 475"/>
                <a:gd name="T55" fmla="*/ 88 h 304"/>
                <a:gd name="T56" fmla="*/ 202 w 475"/>
                <a:gd name="T57" fmla="*/ 63 h 304"/>
                <a:gd name="T58" fmla="*/ 185 w 475"/>
                <a:gd name="T59" fmla="*/ 46 h 304"/>
                <a:gd name="T60" fmla="*/ 160 w 475"/>
                <a:gd name="T61" fmla="*/ 37 h 304"/>
                <a:gd name="T62" fmla="*/ 145 w 475"/>
                <a:gd name="T63" fmla="*/ 37 h 304"/>
                <a:gd name="T64" fmla="*/ 108 w 475"/>
                <a:gd name="T65" fmla="*/ 46 h 304"/>
                <a:gd name="T66" fmla="*/ 80 w 475"/>
                <a:gd name="T67" fmla="*/ 68 h 304"/>
                <a:gd name="T68" fmla="*/ 80 w 475"/>
                <a:gd name="T69" fmla="*/ 284 h 304"/>
                <a:gd name="T70" fmla="*/ 83 w 475"/>
                <a:gd name="T71" fmla="*/ 295 h 304"/>
                <a:gd name="T72" fmla="*/ 97 w 475"/>
                <a:gd name="T73" fmla="*/ 306 h 304"/>
                <a:gd name="T74" fmla="*/ 6 w 475"/>
                <a:gd name="T75" fmla="*/ 306 h 304"/>
                <a:gd name="T76" fmla="*/ 20 w 475"/>
                <a:gd name="T77" fmla="*/ 295 h 304"/>
                <a:gd name="T78" fmla="*/ 23 w 475"/>
                <a:gd name="T79" fmla="*/ 284 h 304"/>
                <a:gd name="T80" fmla="*/ 23 w 475"/>
                <a:gd name="T81" fmla="*/ 40 h 304"/>
                <a:gd name="T82" fmla="*/ 18 w 475"/>
                <a:gd name="T83" fmla="*/ 23 h 304"/>
                <a:gd name="T84" fmla="*/ 9 w 475"/>
                <a:gd name="T85" fmla="*/ 17 h 304"/>
                <a:gd name="T86" fmla="*/ 80 w 475"/>
                <a:gd name="T87" fmla="*/ 0 h 304"/>
                <a:gd name="T88" fmla="*/ 80 w 475"/>
                <a:gd name="T89" fmla="*/ 43 h 304"/>
                <a:gd name="T90" fmla="*/ 123 w 475"/>
                <a:gd name="T91" fmla="*/ 14 h 304"/>
                <a:gd name="T92" fmla="*/ 134 w 475"/>
                <a:gd name="T93" fmla="*/ 9 h 304"/>
                <a:gd name="T94" fmla="*/ 160 w 475"/>
                <a:gd name="T95" fmla="*/ 0 h 304"/>
                <a:gd name="T96" fmla="*/ 174 w 475"/>
                <a:gd name="T97" fmla="*/ 0 h 304"/>
                <a:gd name="T98" fmla="*/ 202 w 475"/>
                <a:gd name="T99" fmla="*/ 3 h 304"/>
                <a:gd name="T100" fmla="*/ 228 w 475"/>
                <a:gd name="T101" fmla="*/ 14 h 304"/>
                <a:gd name="T102" fmla="*/ 237 w 475"/>
                <a:gd name="T103" fmla="*/ 23 h 304"/>
                <a:gd name="T104" fmla="*/ 254 w 475"/>
                <a:gd name="T105" fmla="*/ 43 h 304"/>
                <a:gd name="T106" fmla="*/ 260 w 475"/>
                <a:gd name="T107" fmla="*/ 57 h 304"/>
                <a:gd name="T108" fmla="*/ 305 w 475"/>
                <a:gd name="T109" fmla="*/ 17 h 304"/>
                <a:gd name="T110" fmla="*/ 319 w 475"/>
                <a:gd name="T111" fmla="*/ 9 h 304"/>
                <a:gd name="T112" fmla="*/ 348 w 475"/>
                <a:gd name="T113" fmla="*/ 0 h 304"/>
                <a:gd name="T114" fmla="*/ 362 w 475"/>
                <a:gd name="T115" fmla="*/ 0 h 30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475"/>
                <a:gd name="T175" fmla="*/ 0 h 304"/>
                <a:gd name="T176" fmla="*/ 475 w 475"/>
                <a:gd name="T177" fmla="*/ 304 h 30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475" h="304">
                  <a:moveTo>
                    <a:pt x="364" y="0"/>
                  </a:moveTo>
                  <a:lnTo>
                    <a:pt x="364" y="0"/>
                  </a:lnTo>
                  <a:lnTo>
                    <a:pt x="381" y="0"/>
                  </a:lnTo>
                  <a:lnTo>
                    <a:pt x="398" y="6"/>
                  </a:lnTo>
                  <a:lnTo>
                    <a:pt x="415" y="14"/>
                  </a:lnTo>
                  <a:lnTo>
                    <a:pt x="429" y="23"/>
                  </a:lnTo>
                  <a:lnTo>
                    <a:pt x="444" y="37"/>
                  </a:lnTo>
                  <a:lnTo>
                    <a:pt x="452" y="51"/>
                  </a:lnTo>
                  <a:lnTo>
                    <a:pt x="458" y="68"/>
                  </a:lnTo>
                  <a:lnTo>
                    <a:pt x="458" y="88"/>
                  </a:lnTo>
                  <a:lnTo>
                    <a:pt x="458" y="282"/>
                  </a:lnTo>
                  <a:lnTo>
                    <a:pt x="461" y="287"/>
                  </a:lnTo>
                  <a:lnTo>
                    <a:pt x="463" y="293"/>
                  </a:lnTo>
                  <a:lnTo>
                    <a:pt x="475" y="304"/>
                  </a:lnTo>
                  <a:lnTo>
                    <a:pt x="387" y="304"/>
                  </a:lnTo>
                  <a:lnTo>
                    <a:pt x="392" y="299"/>
                  </a:lnTo>
                  <a:lnTo>
                    <a:pt x="398" y="293"/>
                  </a:lnTo>
                  <a:lnTo>
                    <a:pt x="404" y="287"/>
                  </a:lnTo>
                  <a:lnTo>
                    <a:pt x="404" y="282"/>
                  </a:lnTo>
                  <a:lnTo>
                    <a:pt x="404" y="108"/>
                  </a:lnTo>
                  <a:lnTo>
                    <a:pt x="404" y="91"/>
                  </a:lnTo>
                  <a:lnTo>
                    <a:pt x="401" y="80"/>
                  </a:lnTo>
                  <a:lnTo>
                    <a:pt x="395" y="66"/>
                  </a:lnTo>
                  <a:lnTo>
                    <a:pt x="387" y="57"/>
                  </a:lnTo>
                  <a:lnTo>
                    <a:pt x="378" y="49"/>
                  </a:lnTo>
                  <a:lnTo>
                    <a:pt x="367" y="43"/>
                  </a:lnTo>
                  <a:lnTo>
                    <a:pt x="353" y="37"/>
                  </a:lnTo>
                  <a:lnTo>
                    <a:pt x="336" y="37"/>
                  </a:lnTo>
                  <a:lnTo>
                    <a:pt x="316" y="40"/>
                  </a:lnTo>
                  <a:lnTo>
                    <a:pt x="299" y="46"/>
                  </a:lnTo>
                  <a:lnTo>
                    <a:pt x="282" y="60"/>
                  </a:lnTo>
                  <a:lnTo>
                    <a:pt x="267" y="77"/>
                  </a:lnTo>
                  <a:lnTo>
                    <a:pt x="267" y="85"/>
                  </a:lnTo>
                  <a:lnTo>
                    <a:pt x="267" y="282"/>
                  </a:lnTo>
                  <a:lnTo>
                    <a:pt x="270" y="287"/>
                  </a:lnTo>
                  <a:lnTo>
                    <a:pt x="273" y="293"/>
                  </a:lnTo>
                  <a:lnTo>
                    <a:pt x="285" y="304"/>
                  </a:lnTo>
                  <a:lnTo>
                    <a:pt x="194" y="304"/>
                  </a:lnTo>
                  <a:lnTo>
                    <a:pt x="202" y="299"/>
                  </a:lnTo>
                  <a:lnTo>
                    <a:pt x="208" y="293"/>
                  </a:lnTo>
                  <a:lnTo>
                    <a:pt x="211" y="287"/>
                  </a:lnTo>
                  <a:lnTo>
                    <a:pt x="211" y="282"/>
                  </a:lnTo>
                  <a:lnTo>
                    <a:pt x="211" y="105"/>
                  </a:lnTo>
                  <a:lnTo>
                    <a:pt x="211" y="88"/>
                  </a:lnTo>
                  <a:lnTo>
                    <a:pt x="208" y="74"/>
                  </a:lnTo>
                  <a:lnTo>
                    <a:pt x="202" y="63"/>
                  </a:lnTo>
                  <a:lnTo>
                    <a:pt x="194" y="54"/>
                  </a:lnTo>
                  <a:lnTo>
                    <a:pt x="185" y="46"/>
                  </a:lnTo>
                  <a:lnTo>
                    <a:pt x="174" y="40"/>
                  </a:lnTo>
                  <a:lnTo>
                    <a:pt x="160" y="37"/>
                  </a:lnTo>
                  <a:lnTo>
                    <a:pt x="145" y="37"/>
                  </a:lnTo>
                  <a:lnTo>
                    <a:pt x="125" y="40"/>
                  </a:lnTo>
                  <a:lnTo>
                    <a:pt x="108" y="46"/>
                  </a:lnTo>
                  <a:lnTo>
                    <a:pt x="94" y="54"/>
                  </a:lnTo>
                  <a:lnTo>
                    <a:pt x="80" y="68"/>
                  </a:lnTo>
                  <a:lnTo>
                    <a:pt x="80" y="282"/>
                  </a:lnTo>
                  <a:lnTo>
                    <a:pt x="80" y="287"/>
                  </a:lnTo>
                  <a:lnTo>
                    <a:pt x="83" y="293"/>
                  </a:lnTo>
                  <a:lnTo>
                    <a:pt x="97" y="304"/>
                  </a:lnTo>
                  <a:lnTo>
                    <a:pt x="6" y="304"/>
                  </a:lnTo>
                  <a:lnTo>
                    <a:pt x="15" y="299"/>
                  </a:lnTo>
                  <a:lnTo>
                    <a:pt x="20" y="293"/>
                  </a:lnTo>
                  <a:lnTo>
                    <a:pt x="23" y="287"/>
                  </a:lnTo>
                  <a:lnTo>
                    <a:pt x="23" y="282"/>
                  </a:lnTo>
                  <a:lnTo>
                    <a:pt x="23" y="40"/>
                  </a:lnTo>
                  <a:lnTo>
                    <a:pt x="23" y="31"/>
                  </a:lnTo>
                  <a:lnTo>
                    <a:pt x="18" y="23"/>
                  </a:lnTo>
                  <a:lnTo>
                    <a:pt x="9" y="17"/>
                  </a:lnTo>
                  <a:lnTo>
                    <a:pt x="0" y="14"/>
                  </a:lnTo>
                  <a:lnTo>
                    <a:pt x="80" y="0"/>
                  </a:lnTo>
                  <a:lnTo>
                    <a:pt x="80" y="43"/>
                  </a:lnTo>
                  <a:lnTo>
                    <a:pt x="100" y="29"/>
                  </a:lnTo>
                  <a:lnTo>
                    <a:pt x="123" y="14"/>
                  </a:lnTo>
                  <a:lnTo>
                    <a:pt x="134" y="9"/>
                  </a:lnTo>
                  <a:lnTo>
                    <a:pt x="145" y="3"/>
                  </a:lnTo>
                  <a:lnTo>
                    <a:pt x="160" y="0"/>
                  </a:lnTo>
                  <a:lnTo>
                    <a:pt x="174" y="0"/>
                  </a:lnTo>
                  <a:lnTo>
                    <a:pt x="188" y="0"/>
                  </a:lnTo>
                  <a:lnTo>
                    <a:pt x="202" y="3"/>
                  </a:lnTo>
                  <a:lnTo>
                    <a:pt x="213" y="9"/>
                  </a:lnTo>
                  <a:lnTo>
                    <a:pt x="228" y="14"/>
                  </a:lnTo>
                  <a:lnTo>
                    <a:pt x="239" y="23"/>
                  </a:lnTo>
                  <a:lnTo>
                    <a:pt x="248" y="31"/>
                  </a:lnTo>
                  <a:lnTo>
                    <a:pt x="256" y="43"/>
                  </a:lnTo>
                  <a:lnTo>
                    <a:pt x="262" y="57"/>
                  </a:lnTo>
                  <a:lnTo>
                    <a:pt x="282" y="34"/>
                  </a:lnTo>
                  <a:lnTo>
                    <a:pt x="307" y="17"/>
                  </a:lnTo>
                  <a:lnTo>
                    <a:pt x="321" y="9"/>
                  </a:lnTo>
                  <a:lnTo>
                    <a:pt x="336" y="3"/>
                  </a:lnTo>
                  <a:lnTo>
                    <a:pt x="350" y="0"/>
                  </a:lnTo>
                  <a:lnTo>
                    <a:pt x="364" y="0"/>
                  </a:lnTo>
                  <a:close/>
                </a:path>
              </a:pathLst>
            </a:custGeom>
            <a:solidFill>
              <a:schemeClr val="tx1"/>
            </a:solidFill>
            <a:ln w="9525">
              <a:noFill/>
              <a:round/>
              <a:headEnd/>
              <a:tailEnd/>
            </a:ln>
          </p:spPr>
          <p:txBody>
            <a:bodyPr/>
            <a:lstStyle/>
            <a:p>
              <a:endParaRPr lang="en-US"/>
            </a:p>
          </p:txBody>
        </p:sp>
        <p:sp>
          <p:nvSpPr>
            <p:cNvPr id="10" name="Freeform 1709"/>
            <p:cNvSpPr>
              <a:spLocks/>
            </p:cNvSpPr>
            <p:nvPr/>
          </p:nvSpPr>
          <p:spPr bwMode="auto">
            <a:xfrm>
              <a:off x="4071" y="3058"/>
              <a:ext cx="184" cy="362"/>
            </a:xfrm>
            <a:custGeom>
              <a:avLst/>
              <a:gdLst>
                <a:gd name="T0" fmla="*/ 85 w 184"/>
                <a:gd name="T1" fmla="*/ 0 h 361"/>
                <a:gd name="T2" fmla="*/ 85 w 184"/>
                <a:gd name="T3" fmla="*/ 60 h 361"/>
                <a:gd name="T4" fmla="*/ 173 w 184"/>
                <a:gd name="T5" fmla="*/ 60 h 361"/>
                <a:gd name="T6" fmla="*/ 150 w 184"/>
                <a:gd name="T7" fmla="*/ 85 h 361"/>
                <a:gd name="T8" fmla="*/ 82 w 184"/>
                <a:gd name="T9" fmla="*/ 85 h 361"/>
                <a:gd name="T10" fmla="*/ 82 w 184"/>
                <a:gd name="T11" fmla="*/ 269 h 361"/>
                <a:gd name="T12" fmla="*/ 82 w 184"/>
                <a:gd name="T13" fmla="*/ 269 h 361"/>
                <a:gd name="T14" fmla="*/ 85 w 184"/>
                <a:gd name="T15" fmla="*/ 286 h 361"/>
                <a:gd name="T16" fmla="*/ 88 w 184"/>
                <a:gd name="T17" fmla="*/ 298 h 361"/>
                <a:gd name="T18" fmla="*/ 91 w 184"/>
                <a:gd name="T19" fmla="*/ 309 h 361"/>
                <a:gd name="T20" fmla="*/ 99 w 184"/>
                <a:gd name="T21" fmla="*/ 320 h 361"/>
                <a:gd name="T22" fmla="*/ 105 w 184"/>
                <a:gd name="T23" fmla="*/ 326 h 361"/>
                <a:gd name="T24" fmla="*/ 116 w 184"/>
                <a:gd name="T25" fmla="*/ 332 h 361"/>
                <a:gd name="T26" fmla="*/ 128 w 184"/>
                <a:gd name="T27" fmla="*/ 335 h 361"/>
                <a:gd name="T28" fmla="*/ 142 w 184"/>
                <a:gd name="T29" fmla="*/ 337 h 361"/>
                <a:gd name="T30" fmla="*/ 142 w 184"/>
                <a:gd name="T31" fmla="*/ 337 h 361"/>
                <a:gd name="T32" fmla="*/ 156 w 184"/>
                <a:gd name="T33" fmla="*/ 335 h 361"/>
                <a:gd name="T34" fmla="*/ 165 w 184"/>
                <a:gd name="T35" fmla="*/ 332 h 361"/>
                <a:gd name="T36" fmla="*/ 165 w 184"/>
                <a:gd name="T37" fmla="*/ 332 h 361"/>
                <a:gd name="T38" fmla="*/ 184 w 184"/>
                <a:gd name="T39" fmla="*/ 320 h 361"/>
                <a:gd name="T40" fmla="*/ 184 w 184"/>
                <a:gd name="T41" fmla="*/ 320 h 361"/>
                <a:gd name="T42" fmla="*/ 182 w 184"/>
                <a:gd name="T43" fmla="*/ 326 h 361"/>
                <a:gd name="T44" fmla="*/ 179 w 184"/>
                <a:gd name="T45" fmla="*/ 335 h 361"/>
                <a:gd name="T46" fmla="*/ 162 w 184"/>
                <a:gd name="T47" fmla="*/ 349 h 361"/>
                <a:gd name="T48" fmla="*/ 162 w 184"/>
                <a:gd name="T49" fmla="*/ 349 h 361"/>
                <a:gd name="T50" fmla="*/ 153 w 184"/>
                <a:gd name="T51" fmla="*/ 354 h 361"/>
                <a:gd name="T52" fmla="*/ 142 w 184"/>
                <a:gd name="T53" fmla="*/ 360 h 361"/>
                <a:gd name="T54" fmla="*/ 130 w 184"/>
                <a:gd name="T55" fmla="*/ 363 h 361"/>
                <a:gd name="T56" fmla="*/ 119 w 184"/>
                <a:gd name="T57" fmla="*/ 363 h 361"/>
                <a:gd name="T58" fmla="*/ 119 w 184"/>
                <a:gd name="T59" fmla="*/ 363 h 361"/>
                <a:gd name="T60" fmla="*/ 99 w 184"/>
                <a:gd name="T61" fmla="*/ 363 h 361"/>
                <a:gd name="T62" fmla="*/ 82 w 184"/>
                <a:gd name="T63" fmla="*/ 357 h 361"/>
                <a:gd name="T64" fmla="*/ 65 w 184"/>
                <a:gd name="T65" fmla="*/ 349 h 361"/>
                <a:gd name="T66" fmla="*/ 54 w 184"/>
                <a:gd name="T67" fmla="*/ 337 h 361"/>
                <a:gd name="T68" fmla="*/ 54 w 184"/>
                <a:gd name="T69" fmla="*/ 337 h 361"/>
                <a:gd name="T70" fmla="*/ 42 w 184"/>
                <a:gd name="T71" fmla="*/ 326 h 361"/>
                <a:gd name="T72" fmla="*/ 34 w 184"/>
                <a:gd name="T73" fmla="*/ 309 h 361"/>
                <a:gd name="T74" fmla="*/ 31 w 184"/>
                <a:gd name="T75" fmla="*/ 292 h 361"/>
                <a:gd name="T76" fmla="*/ 28 w 184"/>
                <a:gd name="T77" fmla="*/ 269 h 361"/>
                <a:gd name="T78" fmla="*/ 28 w 184"/>
                <a:gd name="T79" fmla="*/ 85 h 361"/>
                <a:gd name="T80" fmla="*/ 0 w 184"/>
                <a:gd name="T81" fmla="*/ 85 h 361"/>
                <a:gd name="T82" fmla="*/ 85 w 184"/>
                <a:gd name="T83" fmla="*/ 0 h 361"/>
                <a:gd name="T84" fmla="*/ 85 w 184"/>
                <a:gd name="T85" fmla="*/ 0 h 36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84"/>
                <a:gd name="T130" fmla="*/ 0 h 361"/>
                <a:gd name="T131" fmla="*/ 184 w 184"/>
                <a:gd name="T132" fmla="*/ 361 h 36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84" h="361">
                  <a:moveTo>
                    <a:pt x="85" y="0"/>
                  </a:moveTo>
                  <a:lnTo>
                    <a:pt x="85" y="60"/>
                  </a:lnTo>
                  <a:lnTo>
                    <a:pt x="173" y="60"/>
                  </a:lnTo>
                  <a:lnTo>
                    <a:pt x="150" y="85"/>
                  </a:lnTo>
                  <a:lnTo>
                    <a:pt x="82" y="85"/>
                  </a:lnTo>
                  <a:lnTo>
                    <a:pt x="82" y="267"/>
                  </a:lnTo>
                  <a:lnTo>
                    <a:pt x="85" y="284"/>
                  </a:lnTo>
                  <a:lnTo>
                    <a:pt x="88" y="296"/>
                  </a:lnTo>
                  <a:lnTo>
                    <a:pt x="91" y="307"/>
                  </a:lnTo>
                  <a:lnTo>
                    <a:pt x="99" y="318"/>
                  </a:lnTo>
                  <a:lnTo>
                    <a:pt x="105" y="324"/>
                  </a:lnTo>
                  <a:lnTo>
                    <a:pt x="116" y="330"/>
                  </a:lnTo>
                  <a:lnTo>
                    <a:pt x="128" y="333"/>
                  </a:lnTo>
                  <a:lnTo>
                    <a:pt x="142" y="335"/>
                  </a:lnTo>
                  <a:lnTo>
                    <a:pt x="156" y="333"/>
                  </a:lnTo>
                  <a:lnTo>
                    <a:pt x="165" y="330"/>
                  </a:lnTo>
                  <a:lnTo>
                    <a:pt x="184" y="318"/>
                  </a:lnTo>
                  <a:lnTo>
                    <a:pt x="182" y="324"/>
                  </a:lnTo>
                  <a:lnTo>
                    <a:pt x="179" y="333"/>
                  </a:lnTo>
                  <a:lnTo>
                    <a:pt x="162" y="347"/>
                  </a:lnTo>
                  <a:lnTo>
                    <a:pt x="153" y="352"/>
                  </a:lnTo>
                  <a:lnTo>
                    <a:pt x="142" y="358"/>
                  </a:lnTo>
                  <a:lnTo>
                    <a:pt x="130" y="361"/>
                  </a:lnTo>
                  <a:lnTo>
                    <a:pt x="119" y="361"/>
                  </a:lnTo>
                  <a:lnTo>
                    <a:pt x="99" y="361"/>
                  </a:lnTo>
                  <a:lnTo>
                    <a:pt x="82" y="355"/>
                  </a:lnTo>
                  <a:lnTo>
                    <a:pt x="65" y="347"/>
                  </a:lnTo>
                  <a:lnTo>
                    <a:pt x="54" y="335"/>
                  </a:lnTo>
                  <a:lnTo>
                    <a:pt x="42" y="324"/>
                  </a:lnTo>
                  <a:lnTo>
                    <a:pt x="34" y="307"/>
                  </a:lnTo>
                  <a:lnTo>
                    <a:pt x="31" y="290"/>
                  </a:lnTo>
                  <a:lnTo>
                    <a:pt x="28" y="267"/>
                  </a:lnTo>
                  <a:lnTo>
                    <a:pt x="28" y="85"/>
                  </a:lnTo>
                  <a:lnTo>
                    <a:pt x="0" y="85"/>
                  </a:lnTo>
                  <a:lnTo>
                    <a:pt x="85" y="0"/>
                  </a:lnTo>
                  <a:close/>
                </a:path>
              </a:pathLst>
            </a:custGeom>
            <a:solidFill>
              <a:schemeClr val="tx1"/>
            </a:solidFill>
            <a:ln w="9525">
              <a:noFill/>
              <a:round/>
              <a:headEnd/>
              <a:tailEnd/>
            </a:ln>
          </p:spPr>
          <p:txBody>
            <a:bodyPr/>
            <a:lstStyle/>
            <a:p>
              <a:endParaRPr lang="en-US"/>
            </a:p>
          </p:txBody>
        </p:sp>
        <p:sp>
          <p:nvSpPr>
            <p:cNvPr id="11" name="Freeform 1710"/>
            <p:cNvSpPr>
              <a:spLocks noEditPoints="1"/>
            </p:cNvSpPr>
            <p:nvPr/>
          </p:nvSpPr>
          <p:spPr bwMode="auto">
            <a:xfrm>
              <a:off x="4253" y="3109"/>
              <a:ext cx="282" cy="311"/>
            </a:xfrm>
            <a:custGeom>
              <a:avLst/>
              <a:gdLst>
                <a:gd name="T0" fmla="*/ 142 w 284"/>
                <a:gd name="T1" fmla="*/ 0 h 310"/>
                <a:gd name="T2" fmla="*/ 182 w 284"/>
                <a:gd name="T3" fmla="*/ 6 h 310"/>
                <a:gd name="T4" fmla="*/ 217 w 284"/>
                <a:gd name="T5" fmla="*/ 23 h 310"/>
                <a:gd name="T6" fmla="*/ 231 w 284"/>
                <a:gd name="T7" fmla="*/ 34 h 310"/>
                <a:gd name="T8" fmla="*/ 257 w 284"/>
                <a:gd name="T9" fmla="*/ 63 h 310"/>
                <a:gd name="T10" fmla="*/ 265 w 284"/>
                <a:gd name="T11" fmla="*/ 80 h 310"/>
                <a:gd name="T12" fmla="*/ 277 w 284"/>
                <a:gd name="T13" fmla="*/ 117 h 310"/>
                <a:gd name="T14" fmla="*/ 280 w 284"/>
                <a:gd name="T15" fmla="*/ 158 h 310"/>
                <a:gd name="T16" fmla="*/ 280 w 284"/>
                <a:gd name="T17" fmla="*/ 176 h 310"/>
                <a:gd name="T18" fmla="*/ 268 w 284"/>
                <a:gd name="T19" fmla="*/ 212 h 310"/>
                <a:gd name="T20" fmla="*/ 263 w 284"/>
                <a:gd name="T21" fmla="*/ 232 h 310"/>
                <a:gd name="T22" fmla="*/ 240 w 284"/>
                <a:gd name="T23" fmla="*/ 264 h 310"/>
                <a:gd name="T24" fmla="*/ 211 w 284"/>
                <a:gd name="T25" fmla="*/ 292 h 310"/>
                <a:gd name="T26" fmla="*/ 196 w 284"/>
                <a:gd name="T27" fmla="*/ 301 h 310"/>
                <a:gd name="T28" fmla="*/ 159 w 284"/>
                <a:gd name="T29" fmla="*/ 312 h 310"/>
                <a:gd name="T30" fmla="*/ 140 w 284"/>
                <a:gd name="T31" fmla="*/ 312 h 310"/>
                <a:gd name="T32" fmla="*/ 91 w 284"/>
                <a:gd name="T33" fmla="*/ 306 h 310"/>
                <a:gd name="T34" fmla="*/ 68 w 284"/>
                <a:gd name="T35" fmla="*/ 295 h 310"/>
                <a:gd name="T36" fmla="*/ 45 w 284"/>
                <a:gd name="T37" fmla="*/ 275 h 310"/>
                <a:gd name="T38" fmla="*/ 36 w 284"/>
                <a:gd name="T39" fmla="*/ 266 h 310"/>
                <a:gd name="T40" fmla="*/ 11 w 284"/>
                <a:gd name="T41" fmla="*/ 215 h 310"/>
                <a:gd name="T42" fmla="*/ 0 w 284"/>
                <a:gd name="T43" fmla="*/ 158 h 310"/>
                <a:gd name="T44" fmla="*/ 2 w 284"/>
                <a:gd name="T45" fmla="*/ 137 h 310"/>
                <a:gd name="T46" fmla="*/ 11 w 284"/>
                <a:gd name="T47" fmla="*/ 100 h 310"/>
                <a:gd name="T48" fmla="*/ 19 w 284"/>
                <a:gd name="T49" fmla="*/ 80 h 310"/>
                <a:gd name="T50" fmla="*/ 39 w 284"/>
                <a:gd name="T51" fmla="*/ 49 h 310"/>
                <a:gd name="T52" fmla="*/ 68 w 284"/>
                <a:gd name="T53" fmla="*/ 23 h 310"/>
                <a:gd name="T54" fmla="*/ 83 w 284"/>
                <a:gd name="T55" fmla="*/ 12 h 310"/>
                <a:gd name="T56" fmla="*/ 120 w 284"/>
                <a:gd name="T57" fmla="*/ 0 h 310"/>
                <a:gd name="T58" fmla="*/ 142 w 284"/>
                <a:gd name="T59" fmla="*/ 0 h 310"/>
                <a:gd name="T60" fmla="*/ 137 w 284"/>
                <a:gd name="T61" fmla="*/ 23 h 310"/>
                <a:gd name="T62" fmla="*/ 100 w 284"/>
                <a:gd name="T63" fmla="*/ 34 h 310"/>
                <a:gd name="T64" fmla="*/ 74 w 284"/>
                <a:gd name="T65" fmla="*/ 66 h 310"/>
                <a:gd name="T66" fmla="*/ 68 w 284"/>
                <a:gd name="T67" fmla="*/ 85 h 310"/>
                <a:gd name="T68" fmla="*/ 59 w 284"/>
                <a:gd name="T69" fmla="*/ 131 h 310"/>
                <a:gd name="T70" fmla="*/ 59 w 284"/>
                <a:gd name="T71" fmla="*/ 161 h 310"/>
                <a:gd name="T72" fmla="*/ 68 w 284"/>
                <a:gd name="T73" fmla="*/ 212 h 310"/>
                <a:gd name="T74" fmla="*/ 83 w 284"/>
                <a:gd name="T75" fmla="*/ 252 h 310"/>
                <a:gd name="T76" fmla="*/ 94 w 284"/>
                <a:gd name="T77" fmla="*/ 269 h 310"/>
                <a:gd name="T78" fmla="*/ 125 w 284"/>
                <a:gd name="T79" fmla="*/ 286 h 310"/>
                <a:gd name="T80" fmla="*/ 145 w 284"/>
                <a:gd name="T81" fmla="*/ 286 h 310"/>
                <a:gd name="T82" fmla="*/ 179 w 284"/>
                <a:gd name="T83" fmla="*/ 275 h 310"/>
                <a:gd name="T84" fmla="*/ 205 w 284"/>
                <a:gd name="T85" fmla="*/ 247 h 310"/>
                <a:gd name="T86" fmla="*/ 211 w 284"/>
                <a:gd name="T87" fmla="*/ 227 h 310"/>
                <a:gd name="T88" fmla="*/ 220 w 284"/>
                <a:gd name="T89" fmla="*/ 181 h 310"/>
                <a:gd name="T90" fmla="*/ 220 w 284"/>
                <a:gd name="T91" fmla="*/ 151 h 310"/>
                <a:gd name="T92" fmla="*/ 210 w 284"/>
                <a:gd name="T93" fmla="*/ 85 h 310"/>
                <a:gd name="T94" fmla="*/ 199 w 284"/>
                <a:gd name="T95" fmla="*/ 60 h 310"/>
                <a:gd name="T96" fmla="*/ 182 w 284"/>
                <a:gd name="T97" fmla="*/ 40 h 310"/>
                <a:gd name="T98" fmla="*/ 162 w 284"/>
                <a:gd name="T99" fmla="*/ 29 h 310"/>
                <a:gd name="T100" fmla="*/ 137 w 284"/>
                <a:gd name="T101" fmla="*/ 23 h 31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284"/>
                <a:gd name="T154" fmla="*/ 0 h 310"/>
                <a:gd name="T155" fmla="*/ 284 w 284"/>
                <a:gd name="T156" fmla="*/ 310 h 31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284" h="310">
                  <a:moveTo>
                    <a:pt x="144" y="0"/>
                  </a:moveTo>
                  <a:lnTo>
                    <a:pt x="144" y="0"/>
                  </a:lnTo>
                  <a:lnTo>
                    <a:pt x="164" y="0"/>
                  </a:lnTo>
                  <a:lnTo>
                    <a:pt x="184" y="6"/>
                  </a:lnTo>
                  <a:lnTo>
                    <a:pt x="204" y="12"/>
                  </a:lnTo>
                  <a:lnTo>
                    <a:pt x="221" y="23"/>
                  </a:lnTo>
                  <a:lnTo>
                    <a:pt x="235" y="34"/>
                  </a:lnTo>
                  <a:lnTo>
                    <a:pt x="250" y="49"/>
                  </a:lnTo>
                  <a:lnTo>
                    <a:pt x="261" y="63"/>
                  </a:lnTo>
                  <a:lnTo>
                    <a:pt x="269" y="80"/>
                  </a:lnTo>
                  <a:lnTo>
                    <a:pt x="275" y="100"/>
                  </a:lnTo>
                  <a:lnTo>
                    <a:pt x="281" y="117"/>
                  </a:lnTo>
                  <a:lnTo>
                    <a:pt x="284" y="137"/>
                  </a:lnTo>
                  <a:lnTo>
                    <a:pt x="284" y="156"/>
                  </a:lnTo>
                  <a:lnTo>
                    <a:pt x="284" y="174"/>
                  </a:lnTo>
                  <a:lnTo>
                    <a:pt x="278" y="193"/>
                  </a:lnTo>
                  <a:lnTo>
                    <a:pt x="272" y="210"/>
                  </a:lnTo>
                  <a:lnTo>
                    <a:pt x="267" y="230"/>
                  </a:lnTo>
                  <a:lnTo>
                    <a:pt x="255" y="247"/>
                  </a:lnTo>
                  <a:lnTo>
                    <a:pt x="244" y="262"/>
                  </a:lnTo>
                  <a:lnTo>
                    <a:pt x="230" y="276"/>
                  </a:lnTo>
                  <a:lnTo>
                    <a:pt x="215" y="290"/>
                  </a:lnTo>
                  <a:lnTo>
                    <a:pt x="198" y="299"/>
                  </a:lnTo>
                  <a:lnTo>
                    <a:pt x="181" y="304"/>
                  </a:lnTo>
                  <a:lnTo>
                    <a:pt x="161" y="310"/>
                  </a:lnTo>
                  <a:lnTo>
                    <a:pt x="142" y="310"/>
                  </a:lnTo>
                  <a:lnTo>
                    <a:pt x="110" y="307"/>
                  </a:lnTo>
                  <a:lnTo>
                    <a:pt x="93" y="304"/>
                  </a:lnTo>
                  <a:lnTo>
                    <a:pt x="82" y="299"/>
                  </a:lnTo>
                  <a:lnTo>
                    <a:pt x="68" y="293"/>
                  </a:lnTo>
                  <a:lnTo>
                    <a:pt x="56" y="284"/>
                  </a:lnTo>
                  <a:lnTo>
                    <a:pt x="45" y="273"/>
                  </a:lnTo>
                  <a:lnTo>
                    <a:pt x="36" y="264"/>
                  </a:lnTo>
                  <a:lnTo>
                    <a:pt x="19" y="239"/>
                  </a:lnTo>
                  <a:lnTo>
                    <a:pt x="11" y="213"/>
                  </a:lnTo>
                  <a:lnTo>
                    <a:pt x="2" y="185"/>
                  </a:lnTo>
                  <a:lnTo>
                    <a:pt x="0" y="156"/>
                  </a:lnTo>
                  <a:lnTo>
                    <a:pt x="2" y="137"/>
                  </a:lnTo>
                  <a:lnTo>
                    <a:pt x="5" y="117"/>
                  </a:lnTo>
                  <a:lnTo>
                    <a:pt x="11" y="100"/>
                  </a:lnTo>
                  <a:lnTo>
                    <a:pt x="19" y="80"/>
                  </a:lnTo>
                  <a:lnTo>
                    <a:pt x="28" y="63"/>
                  </a:lnTo>
                  <a:lnTo>
                    <a:pt x="39" y="49"/>
                  </a:lnTo>
                  <a:lnTo>
                    <a:pt x="54" y="34"/>
                  </a:lnTo>
                  <a:lnTo>
                    <a:pt x="68" y="23"/>
                  </a:lnTo>
                  <a:lnTo>
                    <a:pt x="85" y="12"/>
                  </a:lnTo>
                  <a:lnTo>
                    <a:pt x="105" y="6"/>
                  </a:lnTo>
                  <a:lnTo>
                    <a:pt x="122" y="0"/>
                  </a:lnTo>
                  <a:lnTo>
                    <a:pt x="144" y="0"/>
                  </a:lnTo>
                  <a:close/>
                  <a:moveTo>
                    <a:pt x="139" y="23"/>
                  </a:moveTo>
                  <a:lnTo>
                    <a:pt x="139" y="23"/>
                  </a:lnTo>
                  <a:lnTo>
                    <a:pt x="119" y="26"/>
                  </a:lnTo>
                  <a:lnTo>
                    <a:pt x="102" y="34"/>
                  </a:lnTo>
                  <a:lnTo>
                    <a:pt x="88" y="49"/>
                  </a:lnTo>
                  <a:lnTo>
                    <a:pt x="76" y="66"/>
                  </a:lnTo>
                  <a:lnTo>
                    <a:pt x="68" y="85"/>
                  </a:lnTo>
                  <a:lnTo>
                    <a:pt x="62" y="108"/>
                  </a:lnTo>
                  <a:lnTo>
                    <a:pt x="59" y="131"/>
                  </a:lnTo>
                  <a:lnTo>
                    <a:pt x="59" y="159"/>
                  </a:lnTo>
                  <a:lnTo>
                    <a:pt x="62" y="185"/>
                  </a:lnTo>
                  <a:lnTo>
                    <a:pt x="68" y="210"/>
                  </a:lnTo>
                  <a:lnTo>
                    <a:pt x="73" y="230"/>
                  </a:lnTo>
                  <a:lnTo>
                    <a:pt x="85" y="250"/>
                  </a:lnTo>
                  <a:lnTo>
                    <a:pt x="96" y="267"/>
                  </a:lnTo>
                  <a:lnTo>
                    <a:pt x="113" y="279"/>
                  </a:lnTo>
                  <a:lnTo>
                    <a:pt x="127" y="284"/>
                  </a:lnTo>
                  <a:lnTo>
                    <a:pt x="147" y="284"/>
                  </a:lnTo>
                  <a:lnTo>
                    <a:pt x="164" y="282"/>
                  </a:lnTo>
                  <a:lnTo>
                    <a:pt x="181" y="273"/>
                  </a:lnTo>
                  <a:lnTo>
                    <a:pt x="196" y="262"/>
                  </a:lnTo>
                  <a:lnTo>
                    <a:pt x="207" y="245"/>
                  </a:lnTo>
                  <a:lnTo>
                    <a:pt x="215" y="225"/>
                  </a:lnTo>
                  <a:lnTo>
                    <a:pt x="221" y="202"/>
                  </a:lnTo>
                  <a:lnTo>
                    <a:pt x="224" y="179"/>
                  </a:lnTo>
                  <a:lnTo>
                    <a:pt x="224" y="151"/>
                  </a:lnTo>
                  <a:lnTo>
                    <a:pt x="221" y="117"/>
                  </a:lnTo>
                  <a:lnTo>
                    <a:pt x="213" y="85"/>
                  </a:lnTo>
                  <a:lnTo>
                    <a:pt x="201" y="60"/>
                  </a:lnTo>
                  <a:lnTo>
                    <a:pt x="184" y="40"/>
                  </a:lnTo>
                  <a:lnTo>
                    <a:pt x="176" y="31"/>
                  </a:lnTo>
                  <a:lnTo>
                    <a:pt x="164" y="29"/>
                  </a:lnTo>
                  <a:lnTo>
                    <a:pt x="150" y="23"/>
                  </a:lnTo>
                  <a:lnTo>
                    <a:pt x="139" y="23"/>
                  </a:lnTo>
                  <a:close/>
                </a:path>
              </a:pathLst>
            </a:custGeom>
            <a:solidFill>
              <a:schemeClr val="tx1"/>
            </a:solidFill>
            <a:ln w="9525">
              <a:noFill/>
              <a:round/>
              <a:headEnd/>
              <a:tailEnd/>
            </a:ln>
          </p:spPr>
          <p:txBody>
            <a:bodyPr/>
            <a:lstStyle/>
            <a:p>
              <a:endParaRPr lang="en-US"/>
            </a:p>
          </p:txBody>
        </p:sp>
        <p:sp>
          <p:nvSpPr>
            <p:cNvPr id="12" name="Freeform 1711"/>
            <p:cNvSpPr>
              <a:spLocks/>
            </p:cNvSpPr>
            <p:nvPr/>
          </p:nvSpPr>
          <p:spPr bwMode="auto">
            <a:xfrm>
              <a:off x="4547" y="3109"/>
              <a:ext cx="284" cy="305"/>
            </a:xfrm>
            <a:custGeom>
              <a:avLst/>
              <a:gdLst>
                <a:gd name="T0" fmla="*/ 170 w 284"/>
                <a:gd name="T1" fmla="*/ 0 h 304"/>
                <a:gd name="T2" fmla="*/ 219 w 284"/>
                <a:gd name="T3" fmla="*/ 12 h 304"/>
                <a:gd name="T4" fmla="*/ 239 w 284"/>
                <a:gd name="T5" fmla="*/ 23 h 304"/>
                <a:gd name="T6" fmla="*/ 253 w 284"/>
                <a:gd name="T7" fmla="*/ 43 h 304"/>
                <a:gd name="T8" fmla="*/ 264 w 284"/>
                <a:gd name="T9" fmla="*/ 63 h 304"/>
                <a:gd name="T10" fmla="*/ 267 w 284"/>
                <a:gd name="T11" fmla="*/ 88 h 304"/>
                <a:gd name="T12" fmla="*/ 267 w 284"/>
                <a:gd name="T13" fmla="*/ 284 h 304"/>
                <a:gd name="T14" fmla="*/ 270 w 284"/>
                <a:gd name="T15" fmla="*/ 295 h 304"/>
                <a:gd name="T16" fmla="*/ 284 w 284"/>
                <a:gd name="T17" fmla="*/ 306 h 304"/>
                <a:gd name="T18" fmla="*/ 196 w 284"/>
                <a:gd name="T19" fmla="*/ 306 h 304"/>
                <a:gd name="T20" fmla="*/ 207 w 284"/>
                <a:gd name="T21" fmla="*/ 295 h 304"/>
                <a:gd name="T22" fmla="*/ 213 w 284"/>
                <a:gd name="T23" fmla="*/ 284 h 304"/>
                <a:gd name="T24" fmla="*/ 213 w 284"/>
                <a:gd name="T25" fmla="*/ 111 h 304"/>
                <a:gd name="T26" fmla="*/ 207 w 284"/>
                <a:gd name="T27" fmla="*/ 80 h 304"/>
                <a:gd name="T28" fmla="*/ 196 w 284"/>
                <a:gd name="T29" fmla="*/ 57 h 304"/>
                <a:gd name="T30" fmla="*/ 173 w 284"/>
                <a:gd name="T31" fmla="*/ 43 h 304"/>
                <a:gd name="T32" fmla="*/ 145 w 284"/>
                <a:gd name="T33" fmla="*/ 37 h 304"/>
                <a:gd name="T34" fmla="*/ 125 w 284"/>
                <a:gd name="T35" fmla="*/ 40 h 304"/>
                <a:gd name="T36" fmla="*/ 108 w 284"/>
                <a:gd name="T37" fmla="*/ 49 h 304"/>
                <a:gd name="T38" fmla="*/ 79 w 284"/>
                <a:gd name="T39" fmla="*/ 71 h 304"/>
                <a:gd name="T40" fmla="*/ 79 w 284"/>
                <a:gd name="T41" fmla="*/ 284 h 304"/>
                <a:gd name="T42" fmla="*/ 82 w 284"/>
                <a:gd name="T43" fmla="*/ 295 h 304"/>
                <a:gd name="T44" fmla="*/ 97 w 284"/>
                <a:gd name="T45" fmla="*/ 306 h 304"/>
                <a:gd name="T46" fmla="*/ 6 w 284"/>
                <a:gd name="T47" fmla="*/ 306 h 304"/>
                <a:gd name="T48" fmla="*/ 17 w 284"/>
                <a:gd name="T49" fmla="*/ 295 h 304"/>
                <a:gd name="T50" fmla="*/ 23 w 284"/>
                <a:gd name="T51" fmla="*/ 284 h 304"/>
                <a:gd name="T52" fmla="*/ 23 w 284"/>
                <a:gd name="T53" fmla="*/ 40 h 304"/>
                <a:gd name="T54" fmla="*/ 17 w 284"/>
                <a:gd name="T55" fmla="*/ 26 h 304"/>
                <a:gd name="T56" fmla="*/ 0 w 284"/>
                <a:gd name="T57" fmla="*/ 14 h 304"/>
                <a:gd name="T58" fmla="*/ 79 w 284"/>
                <a:gd name="T59" fmla="*/ 46 h 304"/>
                <a:gd name="T60" fmla="*/ 97 w 284"/>
                <a:gd name="T61" fmla="*/ 29 h 304"/>
                <a:gd name="T62" fmla="*/ 119 w 284"/>
                <a:gd name="T63" fmla="*/ 14 h 304"/>
                <a:gd name="T64" fmla="*/ 145 w 284"/>
                <a:gd name="T65" fmla="*/ 3 h 304"/>
                <a:gd name="T66" fmla="*/ 170 w 284"/>
                <a:gd name="T67" fmla="*/ 0 h 30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84"/>
                <a:gd name="T103" fmla="*/ 0 h 304"/>
                <a:gd name="T104" fmla="*/ 284 w 284"/>
                <a:gd name="T105" fmla="*/ 304 h 304"/>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84" h="304">
                  <a:moveTo>
                    <a:pt x="170" y="0"/>
                  </a:moveTo>
                  <a:lnTo>
                    <a:pt x="170" y="0"/>
                  </a:lnTo>
                  <a:lnTo>
                    <a:pt x="196" y="3"/>
                  </a:lnTo>
                  <a:lnTo>
                    <a:pt x="219" y="12"/>
                  </a:lnTo>
                  <a:lnTo>
                    <a:pt x="239" y="23"/>
                  </a:lnTo>
                  <a:lnTo>
                    <a:pt x="253" y="43"/>
                  </a:lnTo>
                  <a:lnTo>
                    <a:pt x="258" y="51"/>
                  </a:lnTo>
                  <a:lnTo>
                    <a:pt x="264" y="63"/>
                  </a:lnTo>
                  <a:lnTo>
                    <a:pt x="267" y="77"/>
                  </a:lnTo>
                  <a:lnTo>
                    <a:pt x="267" y="88"/>
                  </a:lnTo>
                  <a:lnTo>
                    <a:pt x="267" y="282"/>
                  </a:lnTo>
                  <a:lnTo>
                    <a:pt x="267" y="287"/>
                  </a:lnTo>
                  <a:lnTo>
                    <a:pt x="270" y="293"/>
                  </a:lnTo>
                  <a:lnTo>
                    <a:pt x="284" y="304"/>
                  </a:lnTo>
                  <a:lnTo>
                    <a:pt x="196" y="304"/>
                  </a:lnTo>
                  <a:lnTo>
                    <a:pt x="202" y="301"/>
                  </a:lnTo>
                  <a:lnTo>
                    <a:pt x="207" y="293"/>
                  </a:lnTo>
                  <a:lnTo>
                    <a:pt x="210" y="287"/>
                  </a:lnTo>
                  <a:lnTo>
                    <a:pt x="213" y="282"/>
                  </a:lnTo>
                  <a:lnTo>
                    <a:pt x="213" y="111"/>
                  </a:lnTo>
                  <a:lnTo>
                    <a:pt x="210" y="94"/>
                  </a:lnTo>
                  <a:lnTo>
                    <a:pt x="207" y="80"/>
                  </a:lnTo>
                  <a:lnTo>
                    <a:pt x="202" y="66"/>
                  </a:lnTo>
                  <a:lnTo>
                    <a:pt x="196" y="57"/>
                  </a:lnTo>
                  <a:lnTo>
                    <a:pt x="185" y="49"/>
                  </a:lnTo>
                  <a:lnTo>
                    <a:pt x="173" y="43"/>
                  </a:lnTo>
                  <a:lnTo>
                    <a:pt x="159" y="40"/>
                  </a:lnTo>
                  <a:lnTo>
                    <a:pt x="145" y="37"/>
                  </a:lnTo>
                  <a:lnTo>
                    <a:pt x="125" y="40"/>
                  </a:lnTo>
                  <a:lnTo>
                    <a:pt x="108" y="49"/>
                  </a:lnTo>
                  <a:lnTo>
                    <a:pt x="91" y="57"/>
                  </a:lnTo>
                  <a:lnTo>
                    <a:pt x="79" y="71"/>
                  </a:lnTo>
                  <a:lnTo>
                    <a:pt x="79" y="282"/>
                  </a:lnTo>
                  <a:lnTo>
                    <a:pt x="79" y="287"/>
                  </a:lnTo>
                  <a:lnTo>
                    <a:pt x="82" y="293"/>
                  </a:lnTo>
                  <a:lnTo>
                    <a:pt x="97" y="304"/>
                  </a:lnTo>
                  <a:lnTo>
                    <a:pt x="6" y="304"/>
                  </a:lnTo>
                  <a:lnTo>
                    <a:pt x="14" y="301"/>
                  </a:lnTo>
                  <a:lnTo>
                    <a:pt x="17" y="293"/>
                  </a:lnTo>
                  <a:lnTo>
                    <a:pt x="20" y="287"/>
                  </a:lnTo>
                  <a:lnTo>
                    <a:pt x="23" y="282"/>
                  </a:lnTo>
                  <a:lnTo>
                    <a:pt x="23" y="40"/>
                  </a:lnTo>
                  <a:lnTo>
                    <a:pt x="20" y="31"/>
                  </a:lnTo>
                  <a:lnTo>
                    <a:pt x="17" y="26"/>
                  </a:lnTo>
                  <a:lnTo>
                    <a:pt x="11" y="20"/>
                  </a:lnTo>
                  <a:lnTo>
                    <a:pt x="0" y="14"/>
                  </a:lnTo>
                  <a:lnTo>
                    <a:pt x="79" y="0"/>
                  </a:lnTo>
                  <a:lnTo>
                    <a:pt x="79" y="46"/>
                  </a:lnTo>
                  <a:lnTo>
                    <a:pt x="97" y="29"/>
                  </a:lnTo>
                  <a:lnTo>
                    <a:pt x="119" y="14"/>
                  </a:lnTo>
                  <a:lnTo>
                    <a:pt x="133" y="9"/>
                  </a:lnTo>
                  <a:lnTo>
                    <a:pt x="145" y="3"/>
                  </a:lnTo>
                  <a:lnTo>
                    <a:pt x="159" y="0"/>
                  </a:lnTo>
                  <a:lnTo>
                    <a:pt x="170" y="0"/>
                  </a:lnTo>
                  <a:close/>
                </a:path>
              </a:pathLst>
            </a:custGeom>
            <a:solidFill>
              <a:schemeClr val="tx1"/>
            </a:solidFill>
            <a:ln w="9525">
              <a:noFill/>
              <a:round/>
              <a:headEnd/>
              <a:tailEnd/>
            </a:ln>
          </p:spPr>
          <p:txBody>
            <a:bodyPr/>
            <a:lstStyle/>
            <a:p>
              <a:endParaRPr lang="en-US"/>
            </a:p>
          </p:txBody>
        </p:sp>
        <p:sp>
          <p:nvSpPr>
            <p:cNvPr id="13" name="Freeform 1712"/>
            <p:cNvSpPr>
              <a:spLocks/>
            </p:cNvSpPr>
            <p:nvPr/>
          </p:nvSpPr>
          <p:spPr bwMode="auto">
            <a:xfrm>
              <a:off x="3764" y="3109"/>
              <a:ext cx="292" cy="453"/>
            </a:xfrm>
            <a:custGeom>
              <a:avLst/>
              <a:gdLst>
                <a:gd name="T0" fmla="*/ 279 w 293"/>
                <a:gd name="T1" fmla="*/ 85 h 452"/>
                <a:gd name="T2" fmla="*/ 248 w 293"/>
                <a:gd name="T3" fmla="*/ 37 h 452"/>
                <a:gd name="T4" fmla="*/ 228 w 293"/>
                <a:gd name="T5" fmla="*/ 20 h 452"/>
                <a:gd name="T6" fmla="*/ 208 w 293"/>
                <a:gd name="T7" fmla="*/ 9 h 452"/>
                <a:gd name="T8" fmla="*/ 163 w 293"/>
                <a:gd name="T9" fmla="*/ 0 h 452"/>
                <a:gd name="T10" fmla="*/ 139 w 293"/>
                <a:gd name="T11" fmla="*/ 3 h 452"/>
                <a:gd name="T12" fmla="*/ 114 w 293"/>
                <a:gd name="T13" fmla="*/ 12 h 452"/>
                <a:gd name="T14" fmla="*/ 77 w 293"/>
                <a:gd name="T15" fmla="*/ 40 h 452"/>
                <a:gd name="T16" fmla="*/ 0 w 293"/>
                <a:gd name="T17" fmla="*/ 17 h 452"/>
                <a:gd name="T18" fmla="*/ 9 w 293"/>
                <a:gd name="T19" fmla="*/ 20 h 452"/>
                <a:gd name="T20" fmla="*/ 20 w 293"/>
                <a:gd name="T21" fmla="*/ 34 h 452"/>
                <a:gd name="T22" fmla="*/ 23 w 293"/>
                <a:gd name="T23" fmla="*/ 428 h 452"/>
                <a:gd name="T24" fmla="*/ 20 w 293"/>
                <a:gd name="T25" fmla="*/ 437 h 452"/>
                <a:gd name="T26" fmla="*/ 11 w 293"/>
                <a:gd name="T27" fmla="*/ 451 h 452"/>
                <a:gd name="T28" fmla="*/ 94 w 293"/>
                <a:gd name="T29" fmla="*/ 454 h 452"/>
                <a:gd name="T30" fmla="*/ 88 w 293"/>
                <a:gd name="T31" fmla="*/ 451 h 452"/>
                <a:gd name="T32" fmla="*/ 80 w 293"/>
                <a:gd name="T33" fmla="*/ 437 h 452"/>
                <a:gd name="T34" fmla="*/ 77 w 293"/>
                <a:gd name="T35" fmla="*/ 68 h 452"/>
                <a:gd name="T36" fmla="*/ 91 w 293"/>
                <a:gd name="T37" fmla="*/ 54 h 452"/>
                <a:gd name="T38" fmla="*/ 105 w 293"/>
                <a:gd name="T39" fmla="*/ 46 h 452"/>
                <a:gd name="T40" fmla="*/ 142 w 293"/>
                <a:gd name="T41" fmla="*/ 34 h 452"/>
                <a:gd name="T42" fmla="*/ 157 w 293"/>
                <a:gd name="T43" fmla="*/ 37 h 452"/>
                <a:gd name="T44" fmla="*/ 188 w 293"/>
                <a:gd name="T45" fmla="*/ 51 h 452"/>
                <a:gd name="T46" fmla="*/ 203 w 293"/>
                <a:gd name="T47" fmla="*/ 63 h 452"/>
                <a:gd name="T48" fmla="*/ 222 w 293"/>
                <a:gd name="T49" fmla="*/ 100 h 452"/>
                <a:gd name="T50" fmla="*/ 228 w 293"/>
                <a:gd name="T51" fmla="*/ 156 h 452"/>
                <a:gd name="T52" fmla="*/ 228 w 293"/>
                <a:gd name="T53" fmla="*/ 185 h 452"/>
                <a:gd name="T54" fmla="*/ 214 w 293"/>
                <a:gd name="T55" fmla="*/ 235 h 452"/>
                <a:gd name="T56" fmla="*/ 203 w 293"/>
                <a:gd name="T57" fmla="*/ 252 h 452"/>
                <a:gd name="T58" fmla="*/ 174 w 293"/>
                <a:gd name="T59" fmla="*/ 278 h 452"/>
                <a:gd name="T60" fmla="*/ 136 w 293"/>
                <a:gd name="T61" fmla="*/ 286 h 452"/>
                <a:gd name="T62" fmla="*/ 122 w 293"/>
                <a:gd name="T63" fmla="*/ 286 h 452"/>
                <a:gd name="T64" fmla="*/ 99 w 293"/>
                <a:gd name="T65" fmla="*/ 278 h 452"/>
                <a:gd name="T66" fmla="*/ 102 w 293"/>
                <a:gd name="T67" fmla="*/ 306 h 452"/>
                <a:gd name="T68" fmla="*/ 122 w 293"/>
                <a:gd name="T69" fmla="*/ 312 h 452"/>
                <a:gd name="T70" fmla="*/ 145 w 293"/>
                <a:gd name="T71" fmla="*/ 312 h 452"/>
                <a:gd name="T72" fmla="*/ 188 w 293"/>
                <a:gd name="T73" fmla="*/ 306 h 452"/>
                <a:gd name="T74" fmla="*/ 217 w 293"/>
                <a:gd name="T75" fmla="*/ 292 h 452"/>
                <a:gd name="T76" fmla="*/ 239 w 293"/>
                <a:gd name="T77" fmla="*/ 275 h 452"/>
                <a:gd name="T78" fmla="*/ 251 w 293"/>
                <a:gd name="T79" fmla="*/ 264 h 452"/>
                <a:gd name="T80" fmla="*/ 279 w 293"/>
                <a:gd name="T81" fmla="*/ 210 h 452"/>
                <a:gd name="T82" fmla="*/ 291 w 293"/>
                <a:gd name="T83" fmla="*/ 154 h 452"/>
                <a:gd name="T84" fmla="*/ 288 w 293"/>
                <a:gd name="T85" fmla="*/ 117 h 452"/>
                <a:gd name="T86" fmla="*/ 279 w 293"/>
                <a:gd name="T87" fmla="*/ 85 h 45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293"/>
                <a:gd name="T133" fmla="*/ 0 h 452"/>
                <a:gd name="T134" fmla="*/ 293 w 293"/>
                <a:gd name="T135" fmla="*/ 452 h 45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293" h="452">
                  <a:moveTo>
                    <a:pt x="281" y="85"/>
                  </a:moveTo>
                  <a:lnTo>
                    <a:pt x="281" y="85"/>
                  </a:lnTo>
                  <a:lnTo>
                    <a:pt x="267" y="57"/>
                  </a:lnTo>
                  <a:lnTo>
                    <a:pt x="250" y="37"/>
                  </a:lnTo>
                  <a:lnTo>
                    <a:pt x="230" y="20"/>
                  </a:lnTo>
                  <a:lnTo>
                    <a:pt x="210" y="9"/>
                  </a:lnTo>
                  <a:lnTo>
                    <a:pt x="187" y="3"/>
                  </a:lnTo>
                  <a:lnTo>
                    <a:pt x="165" y="0"/>
                  </a:lnTo>
                  <a:lnTo>
                    <a:pt x="139" y="3"/>
                  </a:lnTo>
                  <a:lnTo>
                    <a:pt x="114" y="12"/>
                  </a:lnTo>
                  <a:lnTo>
                    <a:pt x="94" y="26"/>
                  </a:lnTo>
                  <a:lnTo>
                    <a:pt x="77" y="40"/>
                  </a:lnTo>
                  <a:lnTo>
                    <a:pt x="77" y="0"/>
                  </a:lnTo>
                  <a:lnTo>
                    <a:pt x="0" y="17"/>
                  </a:lnTo>
                  <a:lnTo>
                    <a:pt x="9" y="20"/>
                  </a:lnTo>
                  <a:lnTo>
                    <a:pt x="17" y="26"/>
                  </a:lnTo>
                  <a:lnTo>
                    <a:pt x="20" y="34"/>
                  </a:lnTo>
                  <a:lnTo>
                    <a:pt x="23" y="43"/>
                  </a:lnTo>
                  <a:lnTo>
                    <a:pt x="23" y="426"/>
                  </a:lnTo>
                  <a:lnTo>
                    <a:pt x="20" y="435"/>
                  </a:lnTo>
                  <a:lnTo>
                    <a:pt x="17" y="443"/>
                  </a:lnTo>
                  <a:lnTo>
                    <a:pt x="11" y="449"/>
                  </a:lnTo>
                  <a:lnTo>
                    <a:pt x="6" y="452"/>
                  </a:lnTo>
                  <a:lnTo>
                    <a:pt x="94" y="452"/>
                  </a:lnTo>
                  <a:lnTo>
                    <a:pt x="88" y="449"/>
                  </a:lnTo>
                  <a:lnTo>
                    <a:pt x="82" y="443"/>
                  </a:lnTo>
                  <a:lnTo>
                    <a:pt x="80" y="435"/>
                  </a:lnTo>
                  <a:lnTo>
                    <a:pt x="77" y="426"/>
                  </a:lnTo>
                  <a:lnTo>
                    <a:pt x="77" y="68"/>
                  </a:lnTo>
                  <a:lnTo>
                    <a:pt x="91" y="54"/>
                  </a:lnTo>
                  <a:lnTo>
                    <a:pt x="105" y="46"/>
                  </a:lnTo>
                  <a:lnTo>
                    <a:pt x="122" y="37"/>
                  </a:lnTo>
                  <a:lnTo>
                    <a:pt x="142" y="34"/>
                  </a:lnTo>
                  <a:lnTo>
                    <a:pt x="159" y="37"/>
                  </a:lnTo>
                  <a:lnTo>
                    <a:pt x="173" y="43"/>
                  </a:lnTo>
                  <a:lnTo>
                    <a:pt x="190" y="51"/>
                  </a:lnTo>
                  <a:lnTo>
                    <a:pt x="205" y="63"/>
                  </a:lnTo>
                  <a:lnTo>
                    <a:pt x="216" y="80"/>
                  </a:lnTo>
                  <a:lnTo>
                    <a:pt x="224" y="100"/>
                  </a:lnTo>
                  <a:lnTo>
                    <a:pt x="230" y="125"/>
                  </a:lnTo>
                  <a:lnTo>
                    <a:pt x="230" y="156"/>
                  </a:lnTo>
                  <a:lnTo>
                    <a:pt x="230" y="185"/>
                  </a:lnTo>
                  <a:lnTo>
                    <a:pt x="224" y="210"/>
                  </a:lnTo>
                  <a:lnTo>
                    <a:pt x="216" y="233"/>
                  </a:lnTo>
                  <a:lnTo>
                    <a:pt x="205" y="250"/>
                  </a:lnTo>
                  <a:lnTo>
                    <a:pt x="190" y="267"/>
                  </a:lnTo>
                  <a:lnTo>
                    <a:pt x="176" y="276"/>
                  </a:lnTo>
                  <a:lnTo>
                    <a:pt x="156" y="284"/>
                  </a:lnTo>
                  <a:lnTo>
                    <a:pt x="136" y="284"/>
                  </a:lnTo>
                  <a:lnTo>
                    <a:pt x="122" y="284"/>
                  </a:lnTo>
                  <a:lnTo>
                    <a:pt x="111" y="282"/>
                  </a:lnTo>
                  <a:lnTo>
                    <a:pt x="99" y="276"/>
                  </a:lnTo>
                  <a:lnTo>
                    <a:pt x="88" y="264"/>
                  </a:lnTo>
                  <a:lnTo>
                    <a:pt x="102" y="304"/>
                  </a:lnTo>
                  <a:lnTo>
                    <a:pt x="122" y="310"/>
                  </a:lnTo>
                  <a:lnTo>
                    <a:pt x="145" y="310"/>
                  </a:lnTo>
                  <a:lnTo>
                    <a:pt x="176" y="307"/>
                  </a:lnTo>
                  <a:lnTo>
                    <a:pt x="190" y="304"/>
                  </a:lnTo>
                  <a:lnTo>
                    <a:pt x="205" y="299"/>
                  </a:lnTo>
                  <a:lnTo>
                    <a:pt x="219" y="290"/>
                  </a:lnTo>
                  <a:lnTo>
                    <a:pt x="230" y="284"/>
                  </a:lnTo>
                  <a:lnTo>
                    <a:pt x="241" y="273"/>
                  </a:lnTo>
                  <a:lnTo>
                    <a:pt x="253" y="262"/>
                  </a:lnTo>
                  <a:lnTo>
                    <a:pt x="270" y="236"/>
                  </a:lnTo>
                  <a:lnTo>
                    <a:pt x="281" y="210"/>
                  </a:lnTo>
                  <a:lnTo>
                    <a:pt x="290" y="182"/>
                  </a:lnTo>
                  <a:lnTo>
                    <a:pt x="293" y="154"/>
                  </a:lnTo>
                  <a:lnTo>
                    <a:pt x="290" y="117"/>
                  </a:lnTo>
                  <a:lnTo>
                    <a:pt x="281" y="85"/>
                  </a:lnTo>
                  <a:close/>
                </a:path>
              </a:pathLst>
            </a:custGeom>
            <a:solidFill>
              <a:schemeClr val="tx1"/>
            </a:solidFill>
            <a:ln w="9525">
              <a:noFill/>
              <a:round/>
              <a:headEnd/>
              <a:tailEnd/>
            </a:ln>
          </p:spPr>
          <p:txBody>
            <a:bodyPr/>
            <a:lstStyle/>
            <a:p>
              <a:endParaRPr lang="en-US"/>
            </a:p>
          </p:txBody>
        </p:sp>
        <p:sp>
          <p:nvSpPr>
            <p:cNvPr id="14" name="Freeform 1713"/>
            <p:cNvSpPr>
              <a:spLocks/>
            </p:cNvSpPr>
            <p:nvPr/>
          </p:nvSpPr>
          <p:spPr bwMode="auto">
            <a:xfrm>
              <a:off x="2192" y="3109"/>
              <a:ext cx="209" cy="311"/>
            </a:xfrm>
            <a:custGeom>
              <a:avLst/>
              <a:gdLst>
                <a:gd name="T0" fmla="*/ 184 w 208"/>
                <a:gd name="T1" fmla="*/ 266 h 310"/>
                <a:gd name="T2" fmla="*/ 184 w 208"/>
                <a:gd name="T3" fmla="*/ 266 h 310"/>
                <a:gd name="T4" fmla="*/ 167 w 208"/>
                <a:gd name="T5" fmla="*/ 272 h 310"/>
                <a:gd name="T6" fmla="*/ 147 w 208"/>
                <a:gd name="T7" fmla="*/ 275 h 310"/>
                <a:gd name="T8" fmla="*/ 147 w 208"/>
                <a:gd name="T9" fmla="*/ 275 h 310"/>
                <a:gd name="T10" fmla="*/ 133 w 208"/>
                <a:gd name="T11" fmla="*/ 275 h 310"/>
                <a:gd name="T12" fmla="*/ 122 w 208"/>
                <a:gd name="T13" fmla="*/ 269 h 310"/>
                <a:gd name="T14" fmla="*/ 110 w 208"/>
                <a:gd name="T15" fmla="*/ 264 h 310"/>
                <a:gd name="T16" fmla="*/ 100 w 208"/>
                <a:gd name="T17" fmla="*/ 252 h 310"/>
                <a:gd name="T18" fmla="*/ 100 w 208"/>
                <a:gd name="T19" fmla="*/ 252 h 310"/>
                <a:gd name="T20" fmla="*/ 91 w 208"/>
                <a:gd name="T21" fmla="*/ 241 h 310"/>
                <a:gd name="T22" fmla="*/ 83 w 208"/>
                <a:gd name="T23" fmla="*/ 227 h 310"/>
                <a:gd name="T24" fmla="*/ 80 w 208"/>
                <a:gd name="T25" fmla="*/ 210 h 310"/>
                <a:gd name="T26" fmla="*/ 80 w 208"/>
                <a:gd name="T27" fmla="*/ 193 h 310"/>
                <a:gd name="T28" fmla="*/ 80 w 208"/>
                <a:gd name="T29" fmla="*/ 0 h 310"/>
                <a:gd name="T30" fmla="*/ 0 w 208"/>
                <a:gd name="T31" fmla="*/ 14 h 310"/>
                <a:gd name="T32" fmla="*/ 0 w 208"/>
                <a:gd name="T33" fmla="*/ 14 h 310"/>
                <a:gd name="T34" fmla="*/ 12 w 208"/>
                <a:gd name="T35" fmla="*/ 20 h 310"/>
                <a:gd name="T36" fmla="*/ 17 w 208"/>
                <a:gd name="T37" fmla="*/ 26 h 310"/>
                <a:gd name="T38" fmla="*/ 23 w 208"/>
                <a:gd name="T39" fmla="*/ 31 h 310"/>
                <a:gd name="T40" fmla="*/ 23 w 208"/>
                <a:gd name="T41" fmla="*/ 40 h 310"/>
                <a:gd name="T42" fmla="*/ 23 w 208"/>
                <a:gd name="T43" fmla="*/ 193 h 310"/>
                <a:gd name="T44" fmla="*/ 23 w 208"/>
                <a:gd name="T45" fmla="*/ 193 h 310"/>
                <a:gd name="T46" fmla="*/ 26 w 208"/>
                <a:gd name="T47" fmla="*/ 221 h 310"/>
                <a:gd name="T48" fmla="*/ 32 w 208"/>
                <a:gd name="T49" fmla="*/ 247 h 310"/>
                <a:gd name="T50" fmla="*/ 40 w 208"/>
                <a:gd name="T51" fmla="*/ 266 h 310"/>
                <a:gd name="T52" fmla="*/ 54 w 208"/>
                <a:gd name="T53" fmla="*/ 284 h 310"/>
                <a:gd name="T54" fmla="*/ 54 w 208"/>
                <a:gd name="T55" fmla="*/ 284 h 310"/>
                <a:gd name="T56" fmla="*/ 71 w 208"/>
                <a:gd name="T57" fmla="*/ 298 h 310"/>
                <a:gd name="T58" fmla="*/ 85 w 208"/>
                <a:gd name="T59" fmla="*/ 306 h 310"/>
                <a:gd name="T60" fmla="*/ 103 w 208"/>
                <a:gd name="T61" fmla="*/ 312 h 310"/>
                <a:gd name="T62" fmla="*/ 124 w 208"/>
                <a:gd name="T63" fmla="*/ 312 h 310"/>
                <a:gd name="T64" fmla="*/ 124 w 208"/>
                <a:gd name="T65" fmla="*/ 312 h 310"/>
                <a:gd name="T66" fmla="*/ 144 w 208"/>
                <a:gd name="T67" fmla="*/ 312 h 310"/>
                <a:gd name="T68" fmla="*/ 164 w 208"/>
                <a:gd name="T69" fmla="*/ 306 h 310"/>
                <a:gd name="T70" fmla="*/ 181 w 208"/>
                <a:gd name="T71" fmla="*/ 298 h 310"/>
                <a:gd name="T72" fmla="*/ 198 w 208"/>
                <a:gd name="T73" fmla="*/ 284 h 310"/>
                <a:gd name="T74" fmla="*/ 210 w 208"/>
                <a:gd name="T75" fmla="*/ 247 h 310"/>
                <a:gd name="T76" fmla="*/ 210 w 208"/>
                <a:gd name="T77" fmla="*/ 247 h 310"/>
                <a:gd name="T78" fmla="*/ 198 w 208"/>
                <a:gd name="T79" fmla="*/ 258 h 310"/>
                <a:gd name="T80" fmla="*/ 184 w 208"/>
                <a:gd name="T81" fmla="*/ 266 h 310"/>
                <a:gd name="T82" fmla="*/ 184 w 208"/>
                <a:gd name="T83" fmla="*/ 266 h 31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08"/>
                <a:gd name="T127" fmla="*/ 0 h 310"/>
                <a:gd name="T128" fmla="*/ 208 w 208"/>
                <a:gd name="T129" fmla="*/ 310 h 31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08" h="310">
                  <a:moveTo>
                    <a:pt x="182" y="264"/>
                  </a:moveTo>
                  <a:lnTo>
                    <a:pt x="182" y="264"/>
                  </a:lnTo>
                  <a:lnTo>
                    <a:pt x="165" y="270"/>
                  </a:lnTo>
                  <a:lnTo>
                    <a:pt x="145" y="273"/>
                  </a:lnTo>
                  <a:lnTo>
                    <a:pt x="131" y="273"/>
                  </a:lnTo>
                  <a:lnTo>
                    <a:pt x="120" y="267"/>
                  </a:lnTo>
                  <a:lnTo>
                    <a:pt x="108" y="262"/>
                  </a:lnTo>
                  <a:lnTo>
                    <a:pt x="100" y="250"/>
                  </a:lnTo>
                  <a:lnTo>
                    <a:pt x="91" y="239"/>
                  </a:lnTo>
                  <a:lnTo>
                    <a:pt x="83" y="225"/>
                  </a:lnTo>
                  <a:lnTo>
                    <a:pt x="80" y="208"/>
                  </a:lnTo>
                  <a:lnTo>
                    <a:pt x="80" y="191"/>
                  </a:lnTo>
                  <a:lnTo>
                    <a:pt x="80" y="0"/>
                  </a:lnTo>
                  <a:lnTo>
                    <a:pt x="0" y="14"/>
                  </a:lnTo>
                  <a:lnTo>
                    <a:pt x="12" y="20"/>
                  </a:lnTo>
                  <a:lnTo>
                    <a:pt x="17" y="26"/>
                  </a:lnTo>
                  <a:lnTo>
                    <a:pt x="23" y="31"/>
                  </a:lnTo>
                  <a:lnTo>
                    <a:pt x="23" y="40"/>
                  </a:lnTo>
                  <a:lnTo>
                    <a:pt x="23" y="191"/>
                  </a:lnTo>
                  <a:lnTo>
                    <a:pt x="26" y="219"/>
                  </a:lnTo>
                  <a:lnTo>
                    <a:pt x="32" y="245"/>
                  </a:lnTo>
                  <a:lnTo>
                    <a:pt x="40" y="264"/>
                  </a:lnTo>
                  <a:lnTo>
                    <a:pt x="54" y="282"/>
                  </a:lnTo>
                  <a:lnTo>
                    <a:pt x="71" y="296"/>
                  </a:lnTo>
                  <a:lnTo>
                    <a:pt x="85" y="304"/>
                  </a:lnTo>
                  <a:lnTo>
                    <a:pt x="103" y="310"/>
                  </a:lnTo>
                  <a:lnTo>
                    <a:pt x="122" y="310"/>
                  </a:lnTo>
                  <a:lnTo>
                    <a:pt x="142" y="310"/>
                  </a:lnTo>
                  <a:lnTo>
                    <a:pt x="162" y="304"/>
                  </a:lnTo>
                  <a:lnTo>
                    <a:pt x="179" y="296"/>
                  </a:lnTo>
                  <a:lnTo>
                    <a:pt x="196" y="282"/>
                  </a:lnTo>
                  <a:lnTo>
                    <a:pt x="208" y="245"/>
                  </a:lnTo>
                  <a:lnTo>
                    <a:pt x="196" y="256"/>
                  </a:lnTo>
                  <a:lnTo>
                    <a:pt x="182" y="264"/>
                  </a:lnTo>
                  <a:close/>
                </a:path>
              </a:pathLst>
            </a:custGeom>
            <a:solidFill>
              <a:schemeClr val="tx1"/>
            </a:solidFill>
            <a:ln w="9525">
              <a:noFill/>
              <a:round/>
              <a:headEnd/>
              <a:tailEnd/>
            </a:ln>
          </p:spPr>
          <p:txBody>
            <a:bodyPr/>
            <a:lstStyle/>
            <a:p>
              <a:endParaRPr lang="en-US"/>
            </a:p>
          </p:txBody>
        </p:sp>
        <p:sp>
          <p:nvSpPr>
            <p:cNvPr id="15" name="Freeform 1714"/>
            <p:cNvSpPr>
              <a:spLocks/>
            </p:cNvSpPr>
            <p:nvPr/>
          </p:nvSpPr>
          <p:spPr bwMode="auto">
            <a:xfrm>
              <a:off x="2383" y="3109"/>
              <a:ext cx="104" cy="311"/>
            </a:xfrm>
            <a:custGeom>
              <a:avLst/>
              <a:gdLst>
                <a:gd name="T0" fmla="*/ 77 w 105"/>
                <a:gd name="T1" fmla="*/ 255 h 310"/>
                <a:gd name="T2" fmla="*/ 77 w 105"/>
                <a:gd name="T3" fmla="*/ 0 h 310"/>
                <a:gd name="T4" fmla="*/ 0 w 105"/>
                <a:gd name="T5" fmla="*/ 14 h 310"/>
                <a:gd name="T6" fmla="*/ 0 w 105"/>
                <a:gd name="T7" fmla="*/ 14 h 310"/>
                <a:gd name="T8" fmla="*/ 11 w 105"/>
                <a:gd name="T9" fmla="*/ 17 h 310"/>
                <a:gd name="T10" fmla="*/ 17 w 105"/>
                <a:gd name="T11" fmla="*/ 23 h 310"/>
                <a:gd name="T12" fmla="*/ 17 w 105"/>
                <a:gd name="T13" fmla="*/ 23 h 310"/>
                <a:gd name="T14" fmla="*/ 22 w 105"/>
                <a:gd name="T15" fmla="*/ 31 h 310"/>
                <a:gd name="T16" fmla="*/ 22 w 105"/>
                <a:gd name="T17" fmla="*/ 40 h 310"/>
                <a:gd name="T18" fmla="*/ 22 w 105"/>
                <a:gd name="T19" fmla="*/ 241 h 310"/>
                <a:gd name="T20" fmla="*/ 25 w 105"/>
                <a:gd name="T21" fmla="*/ 266 h 310"/>
                <a:gd name="T22" fmla="*/ 25 w 105"/>
                <a:gd name="T23" fmla="*/ 266 h 310"/>
                <a:gd name="T24" fmla="*/ 25 w 105"/>
                <a:gd name="T25" fmla="*/ 266 h 310"/>
                <a:gd name="T26" fmla="*/ 25 w 105"/>
                <a:gd name="T27" fmla="*/ 266 h 310"/>
                <a:gd name="T28" fmla="*/ 25 w 105"/>
                <a:gd name="T29" fmla="*/ 284 h 310"/>
                <a:gd name="T30" fmla="*/ 31 w 105"/>
                <a:gd name="T31" fmla="*/ 295 h 310"/>
                <a:gd name="T32" fmla="*/ 31 w 105"/>
                <a:gd name="T33" fmla="*/ 295 h 310"/>
                <a:gd name="T34" fmla="*/ 37 w 105"/>
                <a:gd name="T35" fmla="*/ 303 h 310"/>
                <a:gd name="T36" fmla="*/ 48 w 105"/>
                <a:gd name="T37" fmla="*/ 312 h 310"/>
                <a:gd name="T38" fmla="*/ 103 w 105"/>
                <a:gd name="T39" fmla="*/ 292 h 310"/>
                <a:gd name="T40" fmla="*/ 103 w 105"/>
                <a:gd name="T41" fmla="*/ 292 h 310"/>
                <a:gd name="T42" fmla="*/ 91 w 105"/>
                <a:gd name="T43" fmla="*/ 289 h 310"/>
                <a:gd name="T44" fmla="*/ 83 w 105"/>
                <a:gd name="T45" fmla="*/ 281 h 310"/>
                <a:gd name="T46" fmla="*/ 77 w 105"/>
                <a:gd name="T47" fmla="*/ 269 h 310"/>
                <a:gd name="T48" fmla="*/ 77 w 105"/>
                <a:gd name="T49" fmla="*/ 255 h 310"/>
                <a:gd name="T50" fmla="*/ 77 w 105"/>
                <a:gd name="T51" fmla="*/ 255 h 31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05"/>
                <a:gd name="T79" fmla="*/ 0 h 310"/>
                <a:gd name="T80" fmla="*/ 105 w 105"/>
                <a:gd name="T81" fmla="*/ 310 h 310"/>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05" h="310">
                  <a:moveTo>
                    <a:pt x="79" y="253"/>
                  </a:moveTo>
                  <a:lnTo>
                    <a:pt x="79" y="0"/>
                  </a:lnTo>
                  <a:lnTo>
                    <a:pt x="0" y="14"/>
                  </a:lnTo>
                  <a:lnTo>
                    <a:pt x="11" y="17"/>
                  </a:lnTo>
                  <a:lnTo>
                    <a:pt x="17" y="23"/>
                  </a:lnTo>
                  <a:lnTo>
                    <a:pt x="22" y="31"/>
                  </a:lnTo>
                  <a:lnTo>
                    <a:pt x="22" y="40"/>
                  </a:lnTo>
                  <a:lnTo>
                    <a:pt x="22" y="239"/>
                  </a:lnTo>
                  <a:lnTo>
                    <a:pt x="25" y="264"/>
                  </a:lnTo>
                  <a:lnTo>
                    <a:pt x="25" y="282"/>
                  </a:lnTo>
                  <a:lnTo>
                    <a:pt x="31" y="293"/>
                  </a:lnTo>
                  <a:lnTo>
                    <a:pt x="37" y="301"/>
                  </a:lnTo>
                  <a:lnTo>
                    <a:pt x="48" y="310"/>
                  </a:lnTo>
                  <a:lnTo>
                    <a:pt x="105" y="290"/>
                  </a:lnTo>
                  <a:lnTo>
                    <a:pt x="93" y="287"/>
                  </a:lnTo>
                  <a:lnTo>
                    <a:pt x="85" y="279"/>
                  </a:lnTo>
                  <a:lnTo>
                    <a:pt x="79" y="267"/>
                  </a:lnTo>
                  <a:lnTo>
                    <a:pt x="79" y="253"/>
                  </a:lnTo>
                  <a:close/>
                </a:path>
              </a:pathLst>
            </a:custGeom>
            <a:solidFill>
              <a:schemeClr val="tx1"/>
            </a:solidFill>
            <a:ln w="9525">
              <a:noFill/>
              <a:round/>
              <a:headEnd/>
              <a:tailEnd/>
            </a:ln>
          </p:spPr>
          <p:txBody>
            <a:bodyPr/>
            <a:lstStyle/>
            <a:p>
              <a:endParaRPr lang="en-US"/>
            </a:p>
          </p:txBody>
        </p:sp>
        <p:sp>
          <p:nvSpPr>
            <p:cNvPr id="16" name="Freeform 1715"/>
            <p:cNvSpPr>
              <a:spLocks/>
            </p:cNvSpPr>
            <p:nvPr/>
          </p:nvSpPr>
          <p:spPr bwMode="auto">
            <a:xfrm>
              <a:off x="3009" y="3109"/>
              <a:ext cx="250" cy="311"/>
            </a:xfrm>
            <a:custGeom>
              <a:avLst/>
              <a:gdLst>
                <a:gd name="T0" fmla="*/ 233 w 250"/>
                <a:gd name="T1" fmla="*/ 281 h 310"/>
                <a:gd name="T2" fmla="*/ 230 w 250"/>
                <a:gd name="T3" fmla="*/ 261 h 310"/>
                <a:gd name="T4" fmla="*/ 230 w 250"/>
                <a:gd name="T5" fmla="*/ 85 h 310"/>
                <a:gd name="T6" fmla="*/ 222 w 250"/>
                <a:gd name="T7" fmla="*/ 46 h 310"/>
                <a:gd name="T8" fmla="*/ 199 w 250"/>
                <a:gd name="T9" fmla="*/ 17 h 310"/>
                <a:gd name="T10" fmla="*/ 185 w 250"/>
                <a:gd name="T11" fmla="*/ 12 h 310"/>
                <a:gd name="T12" fmla="*/ 148 w 250"/>
                <a:gd name="T13" fmla="*/ 0 h 310"/>
                <a:gd name="T14" fmla="*/ 128 w 250"/>
                <a:gd name="T15" fmla="*/ 0 h 310"/>
                <a:gd name="T16" fmla="*/ 77 w 250"/>
                <a:gd name="T17" fmla="*/ 9 h 310"/>
                <a:gd name="T18" fmla="*/ 29 w 250"/>
                <a:gd name="T19" fmla="*/ 31 h 310"/>
                <a:gd name="T20" fmla="*/ 29 w 250"/>
                <a:gd name="T21" fmla="*/ 111 h 310"/>
                <a:gd name="T22" fmla="*/ 43 w 250"/>
                <a:gd name="T23" fmla="*/ 74 h 310"/>
                <a:gd name="T24" fmla="*/ 63 w 250"/>
                <a:gd name="T25" fmla="*/ 49 h 310"/>
                <a:gd name="T26" fmla="*/ 74 w 250"/>
                <a:gd name="T27" fmla="*/ 37 h 310"/>
                <a:gd name="T28" fmla="*/ 105 w 250"/>
                <a:gd name="T29" fmla="*/ 26 h 310"/>
                <a:gd name="T30" fmla="*/ 122 w 250"/>
                <a:gd name="T31" fmla="*/ 23 h 310"/>
                <a:gd name="T32" fmla="*/ 145 w 250"/>
                <a:gd name="T33" fmla="*/ 29 h 310"/>
                <a:gd name="T34" fmla="*/ 162 w 250"/>
                <a:gd name="T35" fmla="*/ 40 h 310"/>
                <a:gd name="T36" fmla="*/ 171 w 250"/>
                <a:gd name="T37" fmla="*/ 49 h 310"/>
                <a:gd name="T38" fmla="*/ 176 w 250"/>
                <a:gd name="T39" fmla="*/ 68 h 310"/>
                <a:gd name="T40" fmla="*/ 176 w 250"/>
                <a:gd name="T41" fmla="*/ 80 h 310"/>
                <a:gd name="T42" fmla="*/ 174 w 250"/>
                <a:gd name="T43" fmla="*/ 108 h 310"/>
                <a:gd name="T44" fmla="*/ 165 w 250"/>
                <a:gd name="T45" fmla="*/ 117 h 310"/>
                <a:gd name="T46" fmla="*/ 151 w 250"/>
                <a:gd name="T47" fmla="*/ 122 h 310"/>
                <a:gd name="T48" fmla="*/ 97 w 250"/>
                <a:gd name="T49" fmla="*/ 139 h 310"/>
                <a:gd name="T50" fmla="*/ 43 w 250"/>
                <a:gd name="T51" fmla="*/ 161 h 310"/>
                <a:gd name="T52" fmla="*/ 23 w 250"/>
                <a:gd name="T53" fmla="*/ 176 h 310"/>
                <a:gd name="T54" fmla="*/ 3 w 250"/>
                <a:gd name="T55" fmla="*/ 212 h 310"/>
                <a:gd name="T56" fmla="*/ 0 w 250"/>
                <a:gd name="T57" fmla="*/ 235 h 310"/>
                <a:gd name="T58" fmla="*/ 6 w 250"/>
                <a:gd name="T59" fmla="*/ 261 h 310"/>
                <a:gd name="T60" fmla="*/ 20 w 250"/>
                <a:gd name="T61" fmla="*/ 286 h 310"/>
                <a:gd name="T62" fmla="*/ 32 w 250"/>
                <a:gd name="T63" fmla="*/ 298 h 310"/>
                <a:gd name="T64" fmla="*/ 60 w 250"/>
                <a:gd name="T65" fmla="*/ 312 h 310"/>
                <a:gd name="T66" fmla="*/ 77 w 250"/>
                <a:gd name="T67" fmla="*/ 312 h 310"/>
                <a:gd name="T68" fmla="*/ 120 w 250"/>
                <a:gd name="T69" fmla="*/ 306 h 310"/>
                <a:gd name="T70" fmla="*/ 159 w 250"/>
                <a:gd name="T71" fmla="*/ 281 h 310"/>
                <a:gd name="T72" fmla="*/ 171 w 250"/>
                <a:gd name="T73" fmla="*/ 249 h 310"/>
                <a:gd name="T74" fmla="*/ 139 w 250"/>
                <a:gd name="T75" fmla="*/ 269 h 310"/>
                <a:gd name="T76" fmla="*/ 103 w 250"/>
                <a:gd name="T77" fmla="*/ 275 h 310"/>
                <a:gd name="T78" fmla="*/ 94 w 250"/>
                <a:gd name="T79" fmla="*/ 275 h 310"/>
                <a:gd name="T80" fmla="*/ 74 w 250"/>
                <a:gd name="T81" fmla="*/ 269 h 310"/>
                <a:gd name="T82" fmla="*/ 68 w 250"/>
                <a:gd name="T83" fmla="*/ 261 h 310"/>
                <a:gd name="T84" fmla="*/ 57 w 250"/>
                <a:gd name="T85" fmla="*/ 244 h 310"/>
                <a:gd name="T86" fmla="*/ 54 w 250"/>
                <a:gd name="T87" fmla="*/ 224 h 310"/>
                <a:gd name="T88" fmla="*/ 54 w 250"/>
                <a:gd name="T89" fmla="*/ 212 h 310"/>
                <a:gd name="T90" fmla="*/ 63 w 250"/>
                <a:gd name="T91" fmla="*/ 195 h 310"/>
                <a:gd name="T92" fmla="*/ 68 w 250"/>
                <a:gd name="T93" fmla="*/ 187 h 310"/>
                <a:gd name="T94" fmla="*/ 108 w 250"/>
                <a:gd name="T95" fmla="*/ 164 h 310"/>
                <a:gd name="T96" fmla="*/ 154 w 250"/>
                <a:gd name="T97" fmla="*/ 148 h 310"/>
                <a:gd name="T98" fmla="*/ 176 w 250"/>
                <a:gd name="T99" fmla="*/ 244 h 310"/>
                <a:gd name="T100" fmla="*/ 176 w 250"/>
                <a:gd name="T101" fmla="*/ 264 h 310"/>
                <a:gd name="T102" fmla="*/ 179 w 250"/>
                <a:gd name="T103" fmla="*/ 284 h 310"/>
                <a:gd name="T104" fmla="*/ 182 w 250"/>
                <a:gd name="T105" fmla="*/ 295 h 310"/>
                <a:gd name="T106" fmla="*/ 199 w 250"/>
                <a:gd name="T107" fmla="*/ 312 h 310"/>
                <a:gd name="T108" fmla="*/ 250 w 250"/>
                <a:gd name="T109" fmla="*/ 292 h 310"/>
                <a:gd name="T110" fmla="*/ 233 w 250"/>
                <a:gd name="T111" fmla="*/ 281 h 31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50"/>
                <a:gd name="T169" fmla="*/ 0 h 310"/>
                <a:gd name="T170" fmla="*/ 250 w 250"/>
                <a:gd name="T171" fmla="*/ 310 h 310"/>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50" h="310">
                  <a:moveTo>
                    <a:pt x="233" y="279"/>
                  </a:moveTo>
                  <a:lnTo>
                    <a:pt x="233" y="279"/>
                  </a:lnTo>
                  <a:lnTo>
                    <a:pt x="230" y="273"/>
                  </a:lnTo>
                  <a:lnTo>
                    <a:pt x="230" y="259"/>
                  </a:lnTo>
                  <a:lnTo>
                    <a:pt x="230" y="85"/>
                  </a:lnTo>
                  <a:lnTo>
                    <a:pt x="228" y="63"/>
                  </a:lnTo>
                  <a:lnTo>
                    <a:pt x="222" y="46"/>
                  </a:lnTo>
                  <a:lnTo>
                    <a:pt x="213" y="29"/>
                  </a:lnTo>
                  <a:lnTo>
                    <a:pt x="199" y="17"/>
                  </a:lnTo>
                  <a:lnTo>
                    <a:pt x="185" y="12"/>
                  </a:lnTo>
                  <a:lnTo>
                    <a:pt x="168" y="6"/>
                  </a:lnTo>
                  <a:lnTo>
                    <a:pt x="148" y="0"/>
                  </a:lnTo>
                  <a:lnTo>
                    <a:pt x="128" y="0"/>
                  </a:lnTo>
                  <a:lnTo>
                    <a:pt x="103" y="3"/>
                  </a:lnTo>
                  <a:lnTo>
                    <a:pt x="77" y="9"/>
                  </a:lnTo>
                  <a:lnTo>
                    <a:pt x="51" y="17"/>
                  </a:lnTo>
                  <a:lnTo>
                    <a:pt x="29" y="31"/>
                  </a:lnTo>
                  <a:lnTo>
                    <a:pt x="29" y="111"/>
                  </a:lnTo>
                  <a:lnTo>
                    <a:pt x="37" y="91"/>
                  </a:lnTo>
                  <a:lnTo>
                    <a:pt x="43" y="74"/>
                  </a:lnTo>
                  <a:lnTo>
                    <a:pt x="54" y="60"/>
                  </a:lnTo>
                  <a:lnTo>
                    <a:pt x="63" y="49"/>
                  </a:lnTo>
                  <a:lnTo>
                    <a:pt x="74" y="37"/>
                  </a:lnTo>
                  <a:lnTo>
                    <a:pt x="88" y="31"/>
                  </a:lnTo>
                  <a:lnTo>
                    <a:pt x="105" y="26"/>
                  </a:lnTo>
                  <a:lnTo>
                    <a:pt x="122" y="23"/>
                  </a:lnTo>
                  <a:lnTo>
                    <a:pt x="134" y="26"/>
                  </a:lnTo>
                  <a:lnTo>
                    <a:pt x="145" y="29"/>
                  </a:lnTo>
                  <a:lnTo>
                    <a:pt x="157" y="34"/>
                  </a:lnTo>
                  <a:lnTo>
                    <a:pt x="162" y="40"/>
                  </a:lnTo>
                  <a:lnTo>
                    <a:pt x="171" y="49"/>
                  </a:lnTo>
                  <a:lnTo>
                    <a:pt x="174" y="60"/>
                  </a:lnTo>
                  <a:lnTo>
                    <a:pt x="176" y="68"/>
                  </a:lnTo>
                  <a:lnTo>
                    <a:pt x="176" y="80"/>
                  </a:lnTo>
                  <a:lnTo>
                    <a:pt x="176" y="100"/>
                  </a:lnTo>
                  <a:lnTo>
                    <a:pt x="174" y="108"/>
                  </a:lnTo>
                  <a:lnTo>
                    <a:pt x="165" y="117"/>
                  </a:lnTo>
                  <a:lnTo>
                    <a:pt x="151" y="122"/>
                  </a:lnTo>
                  <a:lnTo>
                    <a:pt x="97" y="139"/>
                  </a:lnTo>
                  <a:lnTo>
                    <a:pt x="63" y="151"/>
                  </a:lnTo>
                  <a:lnTo>
                    <a:pt x="43" y="159"/>
                  </a:lnTo>
                  <a:lnTo>
                    <a:pt x="23" y="174"/>
                  </a:lnTo>
                  <a:lnTo>
                    <a:pt x="12" y="191"/>
                  </a:lnTo>
                  <a:lnTo>
                    <a:pt x="3" y="210"/>
                  </a:lnTo>
                  <a:lnTo>
                    <a:pt x="0" y="233"/>
                  </a:lnTo>
                  <a:lnTo>
                    <a:pt x="0" y="245"/>
                  </a:lnTo>
                  <a:lnTo>
                    <a:pt x="6" y="259"/>
                  </a:lnTo>
                  <a:lnTo>
                    <a:pt x="12" y="270"/>
                  </a:lnTo>
                  <a:lnTo>
                    <a:pt x="20" y="284"/>
                  </a:lnTo>
                  <a:lnTo>
                    <a:pt x="32" y="296"/>
                  </a:lnTo>
                  <a:lnTo>
                    <a:pt x="43" y="304"/>
                  </a:lnTo>
                  <a:lnTo>
                    <a:pt x="60" y="310"/>
                  </a:lnTo>
                  <a:lnTo>
                    <a:pt x="77" y="310"/>
                  </a:lnTo>
                  <a:lnTo>
                    <a:pt x="100" y="310"/>
                  </a:lnTo>
                  <a:lnTo>
                    <a:pt x="120" y="304"/>
                  </a:lnTo>
                  <a:lnTo>
                    <a:pt x="139" y="293"/>
                  </a:lnTo>
                  <a:lnTo>
                    <a:pt x="159" y="279"/>
                  </a:lnTo>
                  <a:lnTo>
                    <a:pt x="171" y="247"/>
                  </a:lnTo>
                  <a:lnTo>
                    <a:pt x="157" y="259"/>
                  </a:lnTo>
                  <a:lnTo>
                    <a:pt x="139" y="267"/>
                  </a:lnTo>
                  <a:lnTo>
                    <a:pt x="122" y="273"/>
                  </a:lnTo>
                  <a:lnTo>
                    <a:pt x="103" y="273"/>
                  </a:lnTo>
                  <a:lnTo>
                    <a:pt x="94" y="273"/>
                  </a:lnTo>
                  <a:lnTo>
                    <a:pt x="83" y="270"/>
                  </a:lnTo>
                  <a:lnTo>
                    <a:pt x="74" y="267"/>
                  </a:lnTo>
                  <a:lnTo>
                    <a:pt x="68" y="259"/>
                  </a:lnTo>
                  <a:lnTo>
                    <a:pt x="63" y="253"/>
                  </a:lnTo>
                  <a:lnTo>
                    <a:pt x="57" y="242"/>
                  </a:lnTo>
                  <a:lnTo>
                    <a:pt x="54" y="233"/>
                  </a:lnTo>
                  <a:lnTo>
                    <a:pt x="54" y="222"/>
                  </a:lnTo>
                  <a:lnTo>
                    <a:pt x="54" y="210"/>
                  </a:lnTo>
                  <a:lnTo>
                    <a:pt x="57" y="202"/>
                  </a:lnTo>
                  <a:lnTo>
                    <a:pt x="63" y="193"/>
                  </a:lnTo>
                  <a:lnTo>
                    <a:pt x="68" y="185"/>
                  </a:lnTo>
                  <a:lnTo>
                    <a:pt x="86" y="174"/>
                  </a:lnTo>
                  <a:lnTo>
                    <a:pt x="108" y="162"/>
                  </a:lnTo>
                  <a:lnTo>
                    <a:pt x="154" y="148"/>
                  </a:lnTo>
                  <a:lnTo>
                    <a:pt x="176" y="137"/>
                  </a:lnTo>
                  <a:lnTo>
                    <a:pt x="176" y="242"/>
                  </a:lnTo>
                  <a:lnTo>
                    <a:pt x="176" y="262"/>
                  </a:lnTo>
                  <a:lnTo>
                    <a:pt x="179" y="282"/>
                  </a:lnTo>
                  <a:lnTo>
                    <a:pt x="182" y="293"/>
                  </a:lnTo>
                  <a:lnTo>
                    <a:pt x="191" y="301"/>
                  </a:lnTo>
                  <a:lnTo>
                    <a:pt x="199" y="310"/>
                  </a:lnTo>
                  <a:lnTo>
                    <a:pt x="250" y="290"/>
                  </a:lnTo>
                  <a:lnTo>
                    <a:pt x="239" y="284"/>
                  </a:lnTo>
                  <a:lnTo>
                    <a:pt x="233" y="279"/>
                  </a:lnTo>
                  <a:close/>
                </a:path>
              </a:pathLst>
            </a:custGeom>
            <a:solidFill>
              <a:schemeClr val="tx1"/>
            </a:solidFill>
            <a:ln w="9525">
              <a:noFill/>
              <a:round/>
              <a:headEnd/>
              <a:tailEnd/>
            </a:ln>
          </p:spPr>
          <p:txBody>
            <a:bodyPr/>
            <a:lstStyle/>
            <a:p>
              <a:endParaRPr lang="en-US"/>
            </a:p>
          </p:txBody>
        </p:sp>
        <p:sp>
          <p:nvSpPr>
            <p:cNvPr id="17" name="Freeform 1716"/>
            <p:cNvSpPr>
              <a:spLocks/>
            </p:cNvSpPr>
            <p:nvPr/>
          </p:nvSpPr>
          <p:spPr bwMode="auto">
            <a:xfrm>
              <a:off x="2871" y="2867"/>
              <a:ext cx="136" cy="169"/>
            </a:xfrm>
            <a:custGeom>
              <a:avLst/>
              <a:gdLst>
                <a:gd name="T0" fmla="*/ 31 w 136"/>
                <a:gd name="T1" fmla="*/ 11 h 170"/>
                <a:gd name="T2" fmla="*/ 31 w 136"/>
                <a:gd name="T3" fmla="*/ 114 h 170"/>
                <a:gd name="T4" fmla="*/ 31 w 136"/>
                <a:gd name="T5" fmla="*/ 114 h 170"/>
                <a:gd name="T6" fmla="*/ 34 w 136"/>
                <a:gd name="T7" fmla="*/ 129 h 170"/>
                <a:gd name="T8" fmla="*/ 40 w 136"/>
                <a:gd name="T9" fmla="*/ 140 h 170"/>
                <a:gd name="T10" fmla="*/ 46 w 136"/>
                <a:gd name="T11" fmla="*/ 148 h 170"/>
                <a:gd name="T12" fmla="*/ 51 w 136"/>
                <a:gd name="T13" fmla="*/ 151 h 170"/>
                <a:gd name="T14" fmla="*/ 63 w 136"/>
                <a:gd name="T15" fmla="*/ 154 h 170"/>
                <a:gd name="T16" fmla="*/ 74 w 136"/>
                <a:gd name="T17" fmla="*/ 157 h 170"/>
                <a:gd name="T18" fmla="*/ 74 w 136"/>
                <a:gd name="T19" fmla="*/ 157 h 170"/>
                <a:gd name="T20" fmla="*/ 85 w 136"/>
                <a:gd name="T21" fmla="*/ 157 h 170"/>
                <a:gd name="T22" fmla="*/ 94 w 136"/>
                <a:gd name="T23" fmla="*/ 154 h 170"/>
                <a:gd name="T24" fmla="*/ 102 w 136"/>
                <a:gd name="T25" fmla="*/ 148 h 170"/>
                <a:gd name="T26" fmla="*/ 108 w 136"/>
                <a:gd name="T27" fmla="*/ 143 h 170"/>
                <a:gd name="T28" fmla="*/ 111 w 136"/>
                <a:gd name="T29" fmla="*/ 137 h 170"/>
                <a:gd name="T30" fmla="*/ 114 w 136"/>
                <a:gd name="T31" fmla="*/ 129 h 170"/>
                <a:gd name="T32" fmla="*/ 117 w 136"/>
                <a:gd name="T33" fmla="*/ 114 h 170"/>
                <a:gd name="T34" fmla="*/ 117 w 136"/>
                <a:gd name="T35" fmla="*/ 11 h 170"/>
                <a:gd name="T36" fmla="*/ 117 w 136"/>
                <a:gd name="T37" fmla="*/ 11 h 170"/>
                <a:gd name="T38" fmla="*/ 114 w 136"/>
                <a:gd name="T39" fmla="*/ 3 h 170"/>
                <a:gd name="T40" fmla="*/ 108 w 136"/>
                <a:gd name="T41" fmla="*/ 0 h 170"/>
                <a:gd name="T42" fmla="*/ 136 w 136"/>
                <a:gd name="T43" fmla="*/ 0 h 170"/>
                <a:gd name="T44" fmla="*/ 136 w 136"/>
                <a:gd name="T45" fmla="*/ 0 h 170"/>
                <a:gd name="T46" fmla="*/ 131 w 136"/>
                <a:gd name="T47" fmla="*/ 3 h 170"/>
                <a:gd name="T48" fmla="*/ 131 w 136"/>
                <a:gd name="T49" fmla="*/ 11 h 170"/>
                <a:gd name="T50" fmla="*/ 128 w 136"/>
                <a:gd name="T51" fmla="*/ 112 h 170"/>
                <a:gd name="T52" fmla="*/ 128 w 136"/>
                <a:gd name="T53" fmla="*/ 112 h 170"/>
                <a:gd name="T54" fmla="*/ 128 w 136"/>
                <a:gd name="T55" fmla="*/ 126 h 170"/>
                <a:gd name="T56" fmla="*/ 125 w 136"/>
                <a:gd name="T57" fmla="*/ 137 h 170"/>
                <a:gd name="T58" fmla="*/ 119 w 136"/>
                <a:gd name="T59" fmla="*/ 148 h 170"/>
                <a:gd name="T60" fmla="*/ 111 w 136"/>
                <a:gd name="T61" fmla="*/ 154 h 170"/>
                <a:gd name="T62" fmla="*/ 102 w 136"/>
                <a:gd name="T63" fmla="*/ 160 h 170"/>
                <a:gd name="T64" fmla="*/ 94 w 136"/>
                <a:gd name="T65" fmla="*/ 165 h 170"/>
                <a:gd name="T66" fmla="*/ 71 w 136"/>
                <a:gd name="T67" fmla="*/ 168 h 170"/>
                <a:gd name="T68" fmla="*/ 71 w 136"/>
                <a:gd name="T69" fmla="*/ 168 h 170"/>
                <a:gd name="T70" fmla="*/ 51 w 136"/>
                <a:gd name="T71" fmla="*/ 165 h 170"/>
                <a:gd name="T72" fmla="*/ 40 w 136"/>
                <a:gd name="T73" fmla="*/ 163 h 170"/>
                <a:gd name="T74" fmla="*/ 31 w 136"/>
                <a:gd name="T75" fmla="*/ 157 h 170"/>
                <a:gd name="T76" fmla="*/ 20 w 136"/>
                <a:gd name="T77" fmla="*/ 148 h 170"/>
                <a:gd name="T78" fmla="*/ 14 w 136"/>
                <a:gd name="T79" fmla="*/ 140 h 170"/>
                <a:gd name="T80" fmla="*/ 9 w 136"/>
                <a:gd name="T81" fmla="*/ 126 h 170"/>
                <a:gd name="T82" fmla="*/ 9 w 136"/>
                <a:gd name="T83" fmla="*/ 112 h 170"/>
                <a:gd name="T84" fmla="*/ 9 w 136"/>
                <a:gd name="T85" fmla="*/ 11 h 170"/>
                <a:gd name="T86" fmla="*/ 9 w 136"/>
                <a:gd name="T87" fmla="*/ 11 h 170"/>
                <a:gd name="T88" fmla="*/ 6 w 136"/>
                <a:gd name="T89" fmla="*/ 3 h 170"/>
                <a:gd name="T90" fmla="*/ 0 w 136"/>
                <a:gd name="T91" fmla="*/ 0 h 170"/>
                <a:gd name="T92" fmla="*/ 40 w 136"/>
                <a:gd name="T93" fmla="*/ 0 h 170"/>
                <a:gd name="T94" fmla="*/ 40 w 136"/>
                <a:gd name="T95" fmla="*/ 0 h 170"/>
                <a:gd name="T96" fmla="*/ 34 w 136"/>
                <a:gd name="T97" fmla="*/ 3 h 170"/>
                <a:gd name="T98" fmla="*/ 31 w 136"/>
                <a:gd name="T99" fmla="*/ 11 h 170"/>
                <a:gd name="T100" fmla="*/ 31 w 136"/>
                <a:gd name="T101" fmla="*/ 11 h 17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6"/>
                <a:gd name="T154" fmla="*/ 0 h 170"/>
                <a:gd name="T155" fmla="*/ 136 w 136"/>
                <a:gd name="T156" fmla="*/ 170 h 17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6" h="170">
                  <a:moveTo>
                    <a:pt x="31" y="11"/>
                  </a:moveTo>
                  <a:lnTo>
                    <a:pt x="31" y="116"/>
                  </a:lnTo>
                  <a:lnTo>
                    <a:pt x="34" y="131"/>
                  </a:lnTo>
                  <a:lnTo>
                    <a:pt x="40" y="142"/>
                  </a:lnTo>
                  <a:lnTo>
                    <a:pt x="46" y="150"/>
                  </a:lnTo>
                  <a:lnTo>
                    <a:pt x="51" y="153"/>
                  </a:lnTo>
                  <a:lnTo>
                    <a:pt x="63" y="156"/>
                  </a:lnTo>
                  <a:lnTo>
                    <a:pt x="74" y="159"/>
                  </a:lnTo>
                  <a:lnTo>
                    <a:pt x="85" y="159"/>
                  </a:lnTo>
                  <a:lnTo>
                    <a:pt x="94" y="156"/>
                  </a:lnTo>
                  <a:lnTo>
                    <a:pt x="102" y="150"/>
                  </a:lnTo>
                  <a:lnTo>
                    <a:pt x="108" y="145"/>
                  </a:lnTo>
                  <a:lnTo>
                    <a:pt x="111" y="139"/>
                  </a:lnTo>
                  <a:lnTo>
                    <a:pt x="114" y="131"/>
                  </a:lnTo>
                  <a:lnTo>
                    <a:pt x="117" y="116"/>
                  </a:lnTo>
                  <a:lnTo>
                    <a:pt x="117" y="11"/>
                  </a:lnTo>
                  <a:lnTo>
                    <a:pt x="114" y="3"/>
                  </a:lnTo>
                  <a:lnTo>
                    <a:pt x="108" y="0"/>
                  </a:lnTo>
                  <a:lnTo>
                    <a:pt x="136" y="0"/>
                  </a:lnTo>
                  <a:lnTo>
                    <a:pt x="131" y="3"/>
                  </a:lnTo>
                  <a:lnTo>
                    <a:pt x="131" y="11"/>
                  </a:lnTo>
                  <a:lnTo>
                    <a:pt x="128" y="114"/>
                  </a:lnTo>
                  <a:lnTo>
                    <a:pt x="128" y="128"/>
                  </a:lnTo>
                  <a:lnTo>
                    <a:pt x="125" y="139"/>
                  </a:lnTo>
                  <a:lnTo>
                    <a:pt x="119" y="150"/>
                  </a:lnTo>
                  <a:lnTo>
                    <a:pt x="111" y="156"/>
                  </a:lnTo>
                  <a:lnTo>
                    <a:pt x="102" y="162"/>
                  </a:lnTo>
                  <a:lnTo>
                    <a:pt x="94" y="167"/>
                  </a:lnTo>
                  <a:lnTo>
                    <a:pt x="71" y="170"/>
                  </a:lnTo>
                  <a:lnTo>
                    <a:pt x="51" y="167"/>
                  </a:lnTo>
                  <a:lnTo>
                    <a:pt x="40" y="165"/>
                  </a:lnTo>
                  <a:lnTo>
                    <a:pt x="31" y="159"/>
                  </a:lnTo>
                  <a:lnTo>
                    <a:pt x="20" y="150"/>
                  </a:lnTo>
                  <a:lnTo>
                    <a:pt x="14" y="142"/>
                  </a:lnTo>
                  <a:lnTo>
                    <a:pt x="9" y="128"/>
                  </a:lnTo>
                  <a:lnTo>
                    <a:pt x="9" y="114"/>
                  </a:lnTo>
                  <a:lnTo>
                    <a:pt x="9" y="11"/>
                  </a:lnTo>
                  <a:lnTo>
                    <a:pt x="6" y="3"/>
                  </a:lnTo>
                  <a:lnTo>
                    <a:pt x="0" y="0"/>
                  </a:lnTo>
                  <a:lnTo>
                    <a:pt x="40" y="0"/>
                  </a:lnTo>
                  <a:lnTo>
                    <a:pt x="34" y="3"/>
                  </a:lnTo>
                  <a:lnTo>
                    <a:pt x="31" y="11"/>
                  </a:lnTo>
                  <a:close/>
                </a:path>
              </a:pathLst>
            </a:custGeom>
            <a:solidFill>
              <a:schemeClr val="tx1"/>
            </a:solidFill>
            <a:ln w="9525">
              <a:noFill/>
              <a:round/>
              <a:headEnd/>
              <a:tailEnd/>
            </a:ln>
          </p:spPr>
          <p:txBody>
            <a:bodyPr/>
            <a:lstStyle/>
            <a:p>
              <a:endParaRPr lang="en-US"/>
            </a:p>
          </p:txBody>
        </p:sp>
        <p:sp>
          <p:nvSpPr>
            <p:cNvPr id="18" name="Freeform 1717"/>
            <p:cNvSpPr>
              <a:spLocks/>
            </p:cNvSpPr>
            <p:nvPr/>
          </p:nvSpPr>
          <p:spPr bwMode="auto">
            <a:xfrm>
              <a:off x="3022" y="2867"/>
              <a:ext cx="152" cy="172"/>
            </a:xfrm>
            <a:custGeom>
              <a:avLst/>
              <a:gdLst>
                <a:gd name="T0" fmla="*/ 131 w 153"/>
                <a:gd name="T1" fmla="*/ 11 h 173"/>
                <a:gd name="T2" fmla="*/ 131 w 153"/>
                <a:gd name="T3" fmla="*/ 11 h 173"/>
                <a:gd name="T4" fmla="*/ 131 w 153"/>
                <a:gd name="T5" fmla="*/ 3 h 173"/>
                <a:gd name="T6" fmla="*/ 125 w 153"/>
                <a:gd name="T7" fmla="*/ 0 h 173"/>
                <a:gd name="T8" fmla="*/ 151 w 153"/>
                <a:gd name="T9" fmla="*/ 0 h 173"/>
                <a:gd name="T10" fmla="*/ 151 w 153"/>
                <a:gd name="T11" fmla="*/ 0 h 173"/>
                <a:gd name="T12" fmla="*/ 145 w 153"/>
                <a:gd name="T13" fmla="*/ 3 h 173"/>
                <a:gd name="T14" fmla="*/ 145 w 153"/>
                <a:gd name="T15" fmla="*/ 11 h 173"/>
                <a:gd name="T16" fmla="*/ 145 w 153"/>
                <a:gd name="T17" fmla="*/ 171 h 173"/>
                <a:gd name="T18" fmla="*/ 145 w 153"/>
                <a:gd name="T19" fmla="*/ 171 h 173"/>
                <a:gd name="T20" fmla="*/ 86 w 153"/>
                <a:gd name="T21" fmla="*/ 97 h 173"/>
                <a:gd name="T22" fmla="*/ 28 w 153"/>
                <a:gd name="T23" fmla="*/ 25 h 173"/>
                <a:gd name="T24" fmla="*/ 28 w 153"/>
                <a:gd name="T25" fmla="*/ 154 h 173"/>
                <a:gd name="T26" fmla="*/ 28 w 153"/>
                <a:gd name="T27" fmla="*/ 154 h 173"/>
                <a:gd name="T28" fmla="*/ 31 w 153"/>
                <a:gd name="T29" fmla="*/ 163 h 173"/>
                <a:gd name="T30" fmla="*/ 34 w 153"/>
                <a:gd name="T31" fmla="*/ 165 h 173"/>
                <a:gd name="T32" fmla="*/ 8 w 153"/>
                <a:gd name="T33" fmla="*/ 165 h 173"/>
                <a:gd name="T34" fmla="*/ 8 w 153"/>
                <a:gd name="T35" fmla="*/ 165 h 173"/>
                <a:gd name="T36" fmla="*/ 14 w 153"/>
                <a:gd name="T37" fmla="*/ 163 h 173"/>
                <a:gd name="T38" fmla="*/ 14 w 153"/>
                <a:gd name="T39" fmla="*/ 154 h 173"/>
                <a:gd name="T40" fmla="*/ 14 w 153"/>
                <a:gd name="T41" fmla="*/ 20 h 173"/>
                <a:gd name="T42" fmla="*/ 14 w 153"/>
                <a:gd name="T43" fmla="*/ 20 h 173"/>
                <a:gd name="T44" fmla="*/ 14 w 153"/>
                <a:gd name="T45" fmla="*/ 14 h 173"/>
                <a:gd name="T46" fmla="*/ 11 w 153"/>
                <a:gd name="T47" fmla="*/ 8 h 173"/>
                <a:gd name="T48" fmla="*/ 11 w 153"/>
                <a:gd name="T49" fmla="*/ 8 h 173"/>
                <a:gd name="T50" fmla="*/ 8 w 153"/>
                <a:gd name="T51" fmla="*/ 3 h 173"/>
                <a:gd name="T52" fmla="*/ 0 w 153"/>
                <a:gd name="T53" fmla="*/ 0 h 173"/>
                <a:gd name="T54" fmla="*/ 37 w 153"/>
                <a:gd name="T55" fmla="*/ 0 h 173"/>
                <a:gd name="T56" fmla="*/ 131 w 153"/>
                <a:gd name="T57" fmla="*/ 117 h 173"/>
                <a:gd name="T58" fmla="*/ 131 w 153"/>
                <a:gd name="T59" fmla="*/ 11 h 173"/>
                <a:gd name="T60" fmla="*/ 131 w 153"/>
                <a:gd name="T61" fmla="*/ 11 h 173"/>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153"/>
                <a:gd name="T94" fmla="*/ 0 h 173"/>
                <a:gd name="T95" fmla="*/ 153 w 153"/>
                <a:gd name="T96" fmla="*/ 173 h 173"/>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153" h="173">
                  <a:moveTo>
                    <a:pt x="133" y="11"/>
                  </a:moveTo>
                  <a:lnTo>
                    <a:pt x="133" y="11"/>
                  </a:lnTo>
                  <a:lnTo>
                    <a:pt x="133" y="3"/>
                  </a:lnTo>
                  <a:lnTo>
                    <a:pt x="127" y="0"/>
                  </a:lnTo>
                  <a:lnTo>
                    <a:pt x="153" y="0"/>
                  </a:lnTo>
                  <a:lnTo>
                    <a:pt x="147" y="3"/>
                  </a:lnTo>
                  <a:lnTo>
                    <a:pt x="147" y="11"/>
                  </a:lnTo>
                  <a:lnTo>
                    <a:pt x="147" y="173"/>
                  </a:lnTo>
                  <a:lnTo>
                    <a:pt x="88" y="99"/>
                  </a:lnTo>
                  <a:lnTo>
                    <a:pt x="28" y="25"/>
                  </a:lnTo>
                  <a:lnTo>
                    <a:pt x="28" y="156"/>
                  </a:lnTo>
                  <a:lnTo>
                    <a:pt x="31" y="165"/>
                  </a:lnTo>
                  <a:lnTo>
                    <a:pt x="34" y="167"/>
                  </a:lnTo>
                  <a:lnTo>
                    <a:pt x="8" y="167"/>
                  </a:lnTo>
                  <a:lnTo>
                    <a:pt x="14" y="165"/>
                  </a:lnTo>
                  <a:lnTo>
                    <a:pt x="14" y="156"/>
                  </a:lnTo>
                  <a:lnTo>
                    <a:pt x="14" y="20"/>
                  </a:lnTo>
                  <a:lnTo>
                    <a:pt x="14" y="14"/>
                  </a:lnTo>
                  <a:lnTo>
                    <a:pt x="11" y="8"/>
                  </a:lnTo>
                  <a:lnTo>
                    <a:pt x="8" y="3"/>
                  </a:lnTo>
                  <a:lnTo>
                    <a:pt x="0" y="0"/>
                  </a:lnTo>
                  <a:lnTo>
                    <a:pt x="37" y="0"/>
                  </a:lnTo>
                  <a:lnTo>
                    <a:pt x="133" y="119"/>
                  </a:lnTo>
                  <a:lnTo>
                    <a:pt x="133" y="11"/>
                  </a:lnTo>
                  <a:close/>
                </a:path>
              </a:pathLst>
            </a:custGeom>
            <a:solidFill>
              <a:schemeClr val="tx1"/>
            </a:solidFill>
            <a:ln w="9525">
              <a:noFill/>
              <a:round/>
              <a:headEnd/>
              <a:tailEnd/>
            </a:ln>
          </p:spPr>
          <p:txBody>
            <a:bodyPr/>
            <a:lstStyle/>
            <a:p>
              <a:endParaRPr lang="en-US"/>
            </a:p>
          </p:txBody>
        </p:sp>
        <p:sp>
          <p:nvSpPr>
            <p:cNvPr id="19" name="Freeform 1718"/>
            <p:cNvSpPr>
              <a:spLocks/>
            </p:cNvSpPr>
            <p:nvPr/>
          </p:nvSpPr>
          <p:spPr bwMode="auto">
            <a:xfrm>
              <a:off x="3201" y="2867"/>
              <a:ext cx="38" cy="167"/>
            </a:xfrm>
            <a:custGeom>
              <a:avLst/>
              <a:gdLst>
                <a:gd name="T0" fmla="*/ 39 w 37"/>
                <a:gd name="T1" fmla="*/ 0 h 167"/>
                <a:gd name="T2" fmla="*/ 39 w 37"/>
                <a:gd name="T3" fmla="*/ 0 h 167"/>
                <a:gd name="T4" fmla="*/ 33 w 37"/>
                <a:gd name="T5" fmla="*/ 3 h 167"/>
                <a:gd name="T6" fmla="*/ 30 w 37"/>
                <a:gd name="T7" fmla="*/ 11 h 167"/>
                <a:gd name="T8" fmla="*/ 30 w 37"/>
                <a:gd name="T9" fmla="*/ 156 h 167"/>
                <a:gd name="T10" fmla="*/ 30 w 37"/>
                <a:gd name="T11" fmla="*/ 156 h 167"/>
                <a:gd name="T12" fmla="*/ 33 w 37"/>
                <a:gd name="T13" fmla="*/ 165 h 167"/>
                <a:gd name="T14" fmla="*/ 39 w 37"/>
                <a:gd name="T15" fmla="*/ 167 h 167"/>
                <a:gd name="T16" fmla="*/ 0 w 37"/>
                <a:gd name="T17" fmla="*/ 167 h 167"/>
                <a:gd name="T18" fmla="*/ 0 w 37"/>
                <a:gd name="T19" fmla="*/ 167 h 167"/>
                <a:gd name="T20" fmla="*/ 2 w 37"/>
                <a:gd name="T21" fmla="*/ 165 h 167"/>
                <a:gd name="T22" fmla="*/ 5 w 37"/>
                <a:gd name="T23" fmla="*/ 156 h 167"/>
                <a:gd name="T24" fmla="*/ 5 w 37"/>
                <a:gd name="T25" fmla="*/ 11 h 167"/>
                <a:gd name="T26" fmla="*/ 5 w 37"/>
                <a:gd name="T27" fmla="*/ 11 h 167"/>
                <a:gd name="T28" fmla="*/ 2 w 37"/>
                <a:gd name="T29" fmla="*/ 3 h 167"/>
                <a:gd name="T30" fmla="*/ 0 w 37"/>
                <a:gd name="T31" fmla="*/ 0 h 167"/>
                <a:gd name="T32" fmla="*/ 39 w 37"/>
                <a:gd name="T33" fmla="*/ 0 h 167"/>
                <a:gd name="T34" fmla="*/ 39 w 37"/>
                <a:gd name="T35" fmla="*/ 0 h 16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7"/>
                <a:gd name="T55" fmla="*/ 0 h 167"/>
                <a:gd name="T56" fmla="*/ 37 w 37"/>
                <a:gd name="T57" fmla="*/ 167 h 16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7" h="167">
                  <a:moveTo>
                    <a:pt x="37" y="0"/>
                  </a:moveTo>
                  <a:lnTo>
                    <a:pt x="37" y="0"/>
                  </a:lnTo>
                  <a:lnTo>
                    <a:pt x="31" y="3"/>
                  </a:lnTo>
                  <a:lnTo>
                    <a:pt x="28" y="11"/>
                  </a:lnTo>
                  <a:lnTo>
                    <a:pt x="28" y="156"/>
                  </a:lnTo>
                  <a:lnTo>
                    <a:pt x="31" y="165"/>
                  </a:lnTo>
                  <a:lnTo>
                    <a:pt x="37" y="167"/>
                  </a:lnTo>
                  <a:lnTo>
                    <a:pt x="0" y="167"/>
                  </a:lnTo>
                  <a:lnTo>
                    <a:pt x="2" y="165"/>
                  </a:lnTo>
                  <a:lnTo>
                    <a:pt x="5" y="156"/>
                  </a:lnTo>
                  <a:lnTo>
                    <a:pt x="5" y="11"/>
                  </a:lnTo>
                  <a:lnTo>
                    <a:pt x="2" y="3"/>
                  </a:lnTo>
                  <a:lnTo>
                    <a:pt x="0" y="0"/>
                  </a:lnTo>
                  <a:lnTo>
                    <a:pt x="37" y="0"/>
                  </a:lnTo>
                  <a:close/>
                </a:path>
              </a:pathLst>
            </a:custGeom>
            <a:solidFill>
              <a:schemeClr val="tx1"/>
            </a:solidFill>
            <a:ln w="9525">
              <a:noFill/>
              <a:round/>
              <a:headEnd/>
              <a:tailEnd/>
            </a:ln>
          </p:spPr>
          <p:txBody>
            <a:bodyPr/>
            <a:lstStyle/>
            <a:p>
              <a:endParaRPr lang="en-US"/>
            </a:p>
          </p:txBody>
        </p:sp>
        <p:sp>
          <p:nvSpPr>
            <p:cNvPr id="20" name="Freeform 1719"/>
            <p:cNvSpPr>
              <a:spLocks/>
            </p:cNvSpPr>
            <p:nvPr/>
          </p:nvSpPr>
          <p:spPr bwMode="auto">
            <a:xfrm>
              <a:off x="3250" y="2867"/>
              <a:ext cx="152" cy="172"/>
            </a:xfrm>
            <a:custGeom>
              <a:avLst/>
              <a:gdLst>
                <a:gd name="T0" fmla="*/ 129 w 153"/>
                <a:gd name="T1" fmla="*/ 11 h 173"/>
                <a:gd name="T2" fmla="*/ 129 w 153"/>
                <a:gd name="T3" fmla="*/ 11 h 173"/>
                <a:gd name="T4" fmla="*/ 129 w 153"/>
                <a:gd name="T5" fmla="*/ 3 h 173"/>
                <a:gd name="T6" fmla="*/ 123 w 153"/>
                <a:gd name="T7" fmla="*/ 0 h 173"/>
                <a:gd name="T8" fmla="*/ 151 w 153"/>
                <a:gd name="T9" fmla="*/ 0 h 173"/>
                <a:gd name="T10" fmla="*/ 151 w 153"/>
                <a:gd name="T11" fmla="*/ 0 h 173"/>
                <a:gd name="T12" fmla="*/ 146 w 153"/>
                <a:gd name="T13" fmla="*/ 6 h 173"/>
                <a:gd name="T14" fmla="*/ 140 w 153"/>
                <a:gd name="T15" fmla="*/ 11 h 173"/>
                <a:gd name="T16" fmla="*/ 140 w 153"/>
                <a:gd name="T17" fmla="*/ 11 h 173"/>
                <a:gd name="T18" fmla="*/ 80 w 153"/>
                <a:gd name="T19" fmla="*/ 171 h 173"/>
                <a:gd name="T20" fmla="*/ 80 w 153"/>
                <a:gd name="T21" fmla="*/ 171 h 173"/>
                <a:gd name="T22" fmla="*/ 14 w 153"/>
                <a:gd name="T23" fmla="*/ 11 h 173"/>
                <a:gd name="T24" fmla="*/ 14 w 153"/>
                <a:gd name="T25" fmla="*/ 11 h 173"/>
                <a:gd name="T26" fmla="*/ 8 w 153"/>
                <a:gd name="T27" fmla="*/ 6 h 173"/>
                <a:gd name="T28" fmla="*/ 0 w 153"/>
                <a:gd name="T29" fmla="*/ 0 h 173"/>
                <a:gd name="T30" fmla="*/ 45 w 153"/>
                <a:gd name="T31" fmla="*/ 0 h 173"/>
                <a:gd name="T32" fmla="*/ 45 w 153"/>
                <a:gd name="T33" fmla="*/ 0 h 173"/>
                <a:gd name="T34" fmla="*/ 43 w 153"/>
                <a:gd name="T35" fmla="*/ 3 h 173"/>
                <a:gd name="T36" fmla="*/ 40 w 153"/>
                <a:gd name="T37" fmla="*/ 6 h 173"/>
                <a:gd name="T38" fmla="*/ 43 w 153"/>
                <a:gd name="T39" fmla="*/ 14 h 173"/>
                <a:gd name="T40" fmla="*/ 43 w 153"/>
                <a:gd name="T41" fmla="*/ 14 h 173"/>
                <a:gd name="T42" fmla="*/ 83 w 153"/>
                <a:gd name="T43" fmla="*/ 126 h 173"/>
                <a:gd name="T44" fmla="*/ 83 w 153"/>
                <a:gd name="T45" fmla="*/ 126 h 173"/>
                <a:gd name="T46" fmla="*/ 129 w 153"/>
                <a:gd name="T47" fmla="*/ 11 h 173"/>
                <a:gd name="T48" fmla="*/ 129 w 153"/>
                <a:gd name="T49" fmla="*/ 11 h 17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53"/>
                <a:gd name="T76" fmla="*/ 0 h 173"/>
                <a:gd name="T77" fmla="*/ 153 w 153"/>
                <a:gd name="T78" fmla="*/ 173 h 17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53" h="173">
                  <a:moveTo>
                    <a:pt x="131" y="11"/>
                  </a:moveTo>
                  <a:lnTo>
                    <a:pt x="131" y="11"/>
                  </a:lnTo>
                  <a:lnTo>
                    <a:pt x="131" y="3"/>
                  </a:lnTo>
                  <a:lnTo>
                    <a:pt x="125" y="0"/>
                  </a:lnTo>
                  <a:lnTo>
                    <a:pt x="153" y="0"/>
                  </a:lnTo>
                  <a:lnTo>
                    <a:pt x="148" y="6"/>
                  </a:lnTo>
                  <a:lnTo>
                    <a:pt x="142" y="11"/>
                  </a:lnTo>
                  <a:lnTo>
                    <a:pt x="82" y="173"/>
                  </a:lnTo>
                  <a:lnTo>
                    <a:pt x="14" y="11"/>
                  </a:lnTo>
                  <a:lnTo>
                    <a:pt x="8" y="6"/>
                  </a:lnTo>
                  <a:lnTo>
                    <a:pt x="0" y="0"/>
                  </a:lnTo>
                  <a:lnTo>
                    <a:pt x="45" y="0"/>
                  </a:lnTo>
                  <a:lnTo>
                    <a:pt x="43" y="3"/>
                  </a:lnTo>
                  <a:lnTo>
                    <a:pt x="40" y="6"/>
                  </a:lnTo>
                  <a:lnTo>
                    <a:pt x="43" y="14"/>
                  </a:lnTo>
                  <a:lnTo>
                    <a:pt x="85" y="128"/>
                  </a:lnTo>
                  <a:lnTo>
                    <a:pt x="131" y="11"/>
                  </a:lnTo>
                  <a:close/>
                </a:path>
              </a:pathLst>
            </a:custGeom>
            <a:solidFill>
              <a:schemeClr val="tx1"/>
            </a:solidFill>
            <a:ln w="9525">
              <a:noFill/>
              <a:round/>
              <a:headEnd/>
              <a:tailEnd/>
            </a:ln>
          </p:spPr>
          <p:txBody>
            <a:bodyPr/>
            <a:lstStyle/>
            <a:p>
              <a:endParaRPr lang="en-US"/>
            </a:p>
          </p:txBody>
        </p:sp>
        <p:sp>
          <p:nvSpPr>
            <p:cNvPr id="21" name="Freeform 1720"/>
            <p:cNvSpPr>
              <a:spLocks/>
            </p:cNvSpPr>
            <p:nvPr/>
          </p:nvSpPr>
          <p:spPr bwMode="auto">
            <a:xfrm>
              <a:off x="3411" y="2867"/>
              <a:ext cx="104" cy="167"/>
            </a:xfrm>
            <a:custGeom>
              <a:avLst/>
              <a:gdLst>
                <a:gd name="T0" fmla="*/ 92 w 105"/>
                <a:gd name="T1" fmla="*/ 23 h 167"/>
                <a:gd name="T2" fmla="*/ 92 w 105"/>
                <a:gd name="T3" fmla="*/ 23 h 167"/>
                <a:gd name="T4" fmla="*/ 83 w 105"/>
                <a:gd name="T5" fmla="*/ 14 h 167"/>
                <a:gd name="T6" fmla="*/ 72 w 105"/>
                <a:gd name="T7" fmla="*/ 11 h 167"/>
                <a:gd name="T8" fmla="*/ 72 w 105"/>
                <a:gd name="T9" fmla="*/ 11 h 167"/>
                <a:gd name="T10" fmla="*/ 31 w 105"/>
                <a:gd name="T11" fmla="*/ 11 h 167"/>
                <a:gd name="T12" fmla="*/ 31 w 105"/>
                <a:gd name="T13" fmla="*/ 68 h 167"/>
                <a:gd name="T14" fmla="*/ 69 w 105"/>
                <a:gd name="T15" fmla="*/ 68 h 167"/>
                <a:gd name="T16" fmla="*/ 69 w 105"/>
                <a:gd name="T17" fmla="*/ 68 h 167"/>
                <a:gd name="T18" fmla="*/ 74 w 105"/>
                <a:gd name="T19" fmla="*/ 65 h 167"/>
                <a:gd name="T20" fmla="*/ 77 w 105"/>
                <a:gd name="T21" fmla="*/ 62 h 167"/>
                <a:gd name="T22" fmla="*/ 77 w 105"/>
                <a:gd name="T23" fmla="*/ 88 h 167"/>
                <a:gd name="T24" fmla="*/ 77 w 105"/>
                <a:gd name="T25" fmla="*/ 88 h 167"/>
                <a:gd name="T26" fmla="*/ 74 w 105"/>
                <a:gd name="T27" fmla="*/ 82 h 167"/>
                <a:gd name="T28" fmla="*/ 69 w 105"/>
                <a:gd name="T29" fmla="*/ 82 h 167"/>
                <a:gd name="T30" fmla="*/ 31 w 105"/>
                <a:gd name="T31" fmla="*/ 82 h 167"/>
                <a:gd name="T32" fmla="*/ 31 w 105"/>
                <a:gd name="T33" fmla="*/ 153 h 167"/>
                <a:gd name="T34" fmla="*/ 31 w 105"/>
                <a:gd name="T35" fmla="*/ 153 h 167"/>
                <a:gd name="T36" fmla="*/ 57 w 105"/>
                <a:gd name="T37" fmla="*/ 156 h 167"/>
                <a:gd name="T38" fmla="*/ 57 w 105"/>
                <a:gd name="T39" fmla="*/ 156 h 167"/>
                <a:gd name="T40" fmla="*/ 74 w 105"/>
                <a:gd name="T41" fmla="*/ 156 h 167"/>
                <a:gd name="T42" fmla="*/ 86 w 105"/>
                <a:gd name="T43" fmla="*/ 153 h 167"/>
                <a:gd name="T44" fmla="*/ 94 w 105"/>
                <a:gd name="T45" fmla="*/ 148 h 167"/>
                <a:gd name="T46" fmla="*/ 103 w 105"/>
                <a:gd name="T47" fmla="*/ 139 h 167"/>
                <a:gd name="T48" fmla="*/ 97 w 105"/>
                <a:gd name="T49" fmla="*/ 167 h 167"/>
                <a:gd name="T50" fmla="*/ 0 w 105"/>
                <a:gd name="T51" fmla="*/ 167 h 167"/>
                <a:gd name="T52" fmla="*/ 0 w 105"/>
                <a:gd name="T53" fmla="*/ 167 h 167"/>
                <a:gd name="T54" fmla="*/ 5 w 105"/>
                <a:gd name="T55" fmla="*/ 165 h 167"/>
                <a:gd name="T56" fmla="*/ 8 w 105"/>
                <a:gd name="T57" fmla="*/ 156 h 167"/>
                <a:gd name="T58" fmla="*/ 8 w 105"/>
                <a:gd name="T59" fmla="*/ 11 h 167"/>
                <a:gd name="T60" fmla="*/ 8 w 105"/>
                <a:gd name="T61" fmla="*/ 11 h 167"/>
                <a:gd name="T62" fmla="*/ 5 w 105"/>
                <a:gd name="T63" fmla="*/ 3 h 167"/>
                <a:gd name="T64" fmla="*/ 0 w 105"/>
                <a:gd name="T65" fmla="*/ 0 h 167"/>
                <a:gd name="T66" fmla="*/ 92 w 105"/>
                <a:gd name="T67" fmla="*/ 0 h 167"/>
                <a:gd name="T68" fmla="*/ 92 w 105"/>
                <a:gd name="T69" fmla="*/ 23 h 167"/>
                <a:gd name="T70" fmla="*/ 92 w 105"/>
                <a:gd name="T71" fmla="*/ 23 h 16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05"/>
                <a:gd name="T109" fmla="*/ 0 h 167"/>
                <a:gd name="T110" fmla="*/ 105 w 105"/>
                <a:gd name="T111" fmla="*/ 167 h 167"/>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05" h="167">
                  <a:moveTo>
                    <a:pt x="94" y="23"/>
                  </a:moveTo>
                  <a:lnTo>
                    <a:pt x="94" y="23"/>
                  </a:lnTo>
                  <a:lnTo>
                    <a:pt x="85" y="14"/>
                  </a:lnTo>
                  <a:lnTo>
                    <a:pt x="74" y="11"/>
                  </a:lnTo>
                  <a:lnTo>
                    <a:pt x="31" y="11"/>
                  </a:lnTo>
                  <a:lnTo>
                    <a:pt x="31" y="68"/>
                  </a:lnTo>
                  <a:lnTo>
                    <a:pt x="71" y="68"/>
                  </a:lnTo>
                  <a:lnTo>
                    <a:pt x="76" y="65"/>
                  </a:lnTo>
                  <a:lnTo>
                    <a:pt x="79" y="62"/>
                  </a:lnTo>
                  <a:lnTo>
                    <a:pt x="79" y="88"/>
                  </a:lnTo>
                  <a:lnTo>
                    <a:pt x="76" y="82"/>
                  </a:lnTo>
                  <a:lnTo>
                    <a:pt x="71" y="82"/>
                  </a:lnTo>
                  <a:lnTo>
                    <a:pt x="31" y="82"/>
                  </a:lnTo>
                  <a:lnTo>
                    <a:pt x="31" y="153"/>
                  </a:lnTo>
                  <a:lnTo>
                    <a:pt x="59" y="156"/>
                  </a:lnTo>
                  <a:lnTo>
                    <a:pt x="76" y="156"/>
                  </a:lnTo>
                  <a:lnTo>
                    <a:pt x="88" y="153"/>
                  </a:lnTo>
                  <a:lnTo>
                    <a:pt x="96" y="148"/>
                  </a:lnTo>
                  <a:lnTo>
                    <a:pt x="105" y="139"/>
                  </a:lnTo>
                  <a:lnTo>
                    <a:pt x="99" y="167"/>
                  </a:lnTo>
                  <a:lnTo>
                    <a:pt x="0" y="167"/>
                  </a:lnTo>
                  <a:lnTo>
                    <a:pt x="5" y="165"/>
                  </a:lnTo>
                  <a:lnTo>
                    <a:pt x="8" y="156"/>
                  </a:lnTo>
                  <a:lnTo>
                    <a:pt x="8" y="11"/>
                  </a:lnTo>
                  <a:lnTo>
                    <a:pt x="5" y="3"/>
                  </a:lnTo>
                  <a:lnTo>
                    <a:pt x="0" y="0"/>
                  </a:lnTo>
                  <a:lnTo>
                    <a:pt x="94" y="0"/>
                  </a:lnTo>
                  <a:lnTo>
                    <a:pt x="94" y="23"/>
                  </a:lnTo>
                  <a:close/>
                </a:path>
              </a:pathLst>
            </a:custGeom>
            <a:solidFill>
              <a:schemeClr val="tx1"/>
            </a:solidFill>
            <a:ln w="9525">
              <a:noFill/>
              <a:round/>
              <a:headEnd/>
              <a:tailEnd/>
            </a:ln>
          </p:spPr>
          <p:txBody>
            <a:bodyPr/>
            <a:lstStyle/>
            <a:p>
              <a:endParaRPr lang="en-US"/>
            </a:p>
          </p:txBody>
        </p:sp>
        <p:sp>
          <p:nvSpPr>
            <p:cNvPr id="22" name="Freeform 1721"/>
            <p:cNvSpPr>
              <a:spLocks noEditPoints="1"/>
            </p:cNvSpPr>
            <p:nvPr/>
          </p:nvSpPr>
          <p:spPr bwMode="auto">
            <a:xfrm>
              <a:off x="3527" y="2867"/>
              <a:ext cx="146" cy="167"/>
            </a:xfrm>
            <a:custGeom>
              <a:avLst/>
              <a:gdLst>
                <a:gd name="T0" fmla="*/ 68 w 145"/>
                <a:gd name="T1" fmla="*/ 82 h 167"/>
                <a:gd name="T2" fmla="*/ 87 w 145"/>
                <a:gd name="T3" fmla="*/ 91 h 167"/>
                <a:gd name="T4" fmla="*/ 96 w 145"/>
                <a:gd name="T5" fmla="*/ 102 h 167"/>
                <a:gd name="T6" fmla="*/ 122 w 145"/>
                <a:gd name="T7" fmla="*/ 145 h 167"/>
                <a:gd name="T8" fmla="*/ 133 w 145"/>
                <a:gd name="T9" fmla="*/ 159 h 167"/>
                <a:gd name="T10" fmla="*/ 147 w 145"/>
                <a:gd name="T11" fmla="*/ 167 h 167"/>
                <a:gd name="T12" fmla="*/ 122 w 145"/>
                <a:gd name="T13" fmla="*/ 167 h 167"/>
                <a:gd name="T14" fmla="*/ 110 w 145"/>
                <a:gd name="T15" fmla="*/ 165 h 167"/>
                <a:gd name="T16" fmla="*/ 102 w 145"/>
                <a:gd name="T17" fmla="*/ 156 h 167"/>
                <a:gd name="T18" fmla="*/ 71 w 145"/>
                <a:gd name="T19" fmla="*/ 111 h 167"/>
                <a:gd name="T20" fmla="*/ 54 w 145"/>
                <a:gd name="T21" fmla="*/ 91 h 167"/>
                <a:gd name="T22" fmla="*/ 46 w 145"/>
                <a:gd name="T23" fmla="*/ 91 h 167"/>
                <a:gd name="T24" fmla="*/ 32 w 145"/>
                <a:gd name="T25" fmla="*/ 156 h 167"/>
                <a:gd name="T26" fmla="*/ 34 w 145"/>
                <a:gd name="T27" fmla="*/ 165 h 167"/>
                <a:gd name="T28" fmla="*/ 0 w 145"/>
                <a:gd name="T29" fmla="*/ 167 h 167"/>
                <a:gd name="T30" fmla="*/ 6 w 145"/>
                <a:gd name="T31" fmla="*/ 165 h 167"/>
                <a:gd name="T32" fmla="*/ 9 w 145"/>
                <a:gd name="T33" fmla="*/ 11 h 167"/>
                <a:gd name="T34" fmla="*/ 6 w 145"/>
                <a:gd name="T35" fmla="*/ 3 h 167"/>
                <a:gd name="T36" fmla="*/ 49 w 145"/>
                <a:gd name="T37" fmla="*/ 0 h 167"/>
                <a:gd name="T38" fmla="*/ 66 w 145"/>
                <a:gd name="T39" fmla="*/ 0 h 167"/>
                <a:gd name="T40" fmla="*/ 90 w 145"/>
                <a:gd name="T41" fmla="*/ 8 h 167"/>
                <a:gd name="T42" fmla="*/ 105 w 145"/>
                <a:gd name="T43" fmla="*/ 20 h 167"/>
                <a:gd name="T44" fmla="*/ 110 w 145"/>
                <a:gd name="T45" fmla="*/ 40 h 167"/>
                <a:gd name="T46" fmla="*/ 110 w 145"/>
                <a:gd name="T47" fmla="*/ 51 h 167"/>
                <a:gd name="T48" fmla="*/ 102 w 145"/>
                <a:gd name="T49" fmla="*/ 65 h 167"/>
                <a:gd name="T50" fmla="*/ 85 w 145"/>
                <a:gd name="T51" fmla="*/ 79 h 167"/>
                <a:gd name="T52" fmla="*/ 68 w 145"/>
                <a:gd name="T53" fmla="*/ 82 h 167"/>
                <a:gd name="T54" fmla="*/ 32 w 145"/>
                <a:gd name="T55" fmla="*/ 77 h 167"/>
                <a:gd name="T56" fmla="*/ 46 w 145"/>
                <a:gd name="T57" fmla="*/ 77 h 167"/>
                <a:gd name="T58" fmla="*/ 60 w 145"/>
                <a:gd name="T59" fmla="*/ 77 h 167"/>
                <a:gd name="T60" fmla="*/ 79 w 145"/>
                <a:gd name="T61" fmla="*/ 65 h 167"/>
                <a:gd name="T62" fmla="*/ 85 w 145"/>
                <a:gd name="T63" fmla="*/ 51 h 167"/>
                <a:gd name="T64" fmla="*/ 85 w 145"/>
                <a:gd name="T65" fmla="*/ 42 h 167"/>
                <a:gd name="T66" fmla="*/ 79 w 145"/>
                <a:gd name="T67" fmla="*/ 20 h 167"/>
                <a:gd name="T68" fmla="*/ 60 w 145"/>
                <a:gd name="T69" fmla="*/ 11 h 167"/>
                <a:gd name="T70" fmla="*/ 49 w 145"/>
                <a:gd name="T71" fmla="*/ 8 h 167"/>
                <a:gd name="T72" fmla="*/ 32 w 145"/>
                <a:gd name="T73" fmla="*/ 11 h 16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45"/>
                <a:gd name="T112" fmla="*/ 0 h 167"/>
                <a:gd name="T113" fmla="*/ 145 w 145"/>
                <a:gd name="T114" fmla="*/ 167 h 16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45" h="167">
                  <a:moveTo>
                    <a:pt x="68" y="82"/>
                  </a:moveTo>
                  <a:lnTo>
                    <a:pt x="68" y="82"/>
                  </a:lnTo>
                  <a:lnTo>
                    <a:pt x="77" y="85"/>
                  </a:lnTo>
                  <a:lnTo>
                    <a:pt x="85" y="91"/>
                  </a:lnTo>
                  <a:lnTo>
                    <a:pt x="94" y="102"/>
                  </a:lnTo>
                  <a:lnTo>
                    <a:pt x="108" y="125"/>
                  </a:lnTo>
                  <a:lnTo>
                    <a:pt x="120" y="145"/>
                  </a:lnTo>
                  <a:lnTo>
                    <a:pt x="131" y="159"/>
                  </a:lnTo>
                  <a:lnTo>
                    <a:pt x="139" y="165"/>
                  </a:lnTo>
                  <a:lnTo>
                    <a:pt x="145" y="167"/>
                  </a:lnTo>
                  <a:lnTo>
                    <a:pt x="120" y="167"/>
                  </a:lnTo>
                  <a:lnTo>
                    <a:pt x="114" y="167"/>
                  </a:lnTo>
                  <a:lnTo>
                    <a:pt x="108" y="165"/>
                  </a:lnTo>
                  <a:lnTo>
                    <a:pt x="100" y="156"/>
                  </a:lnTo>
                  <a:lnTo>
                    <a:pt x="71" y="111"/>
                  </a:lnTo>
                  <a:lnTo>
                    <a:pt x="60" y="96"/>
                  </a:lnTo>
                  <a:lnTo>
                    <a:pt x="54" y="91"/>
                  </a:lnTo>
                  <a:lnTo>
                    <a:pt x="46" y="91"/>
                  </a:lnTo>
                  <a:lnTo>
                    <a:pt x="32" y="91"/>
                  </a:lnTo>
                  <a:lnTo>
                    <a:pt x="32" y="156"/>
                  </a:lnTo>
                  <a:lnTo>
                    <a:pt x="34" y="165"/>
                  </a:lnTo>
                  <a:lnTo>
                    <a:pt x="37" y="167"/>
                  </a:lnTo>
                  <a:lnTo>
                    <a:pt x="0" y="167"/>
                  </a:lnTo>
                  <a:lnTo>
                    <a:pt x="6" y="165"/>
                  </a:lnTo>
                  <a:lnTo>
                    <a:pt x="9" y="156"/>
                  </a:lnTo>
                  <a:lnTo>
                    <a:pt x="9" y="11"/>
                  </a:lnTo>
                  <a:lnTo>
                    <a:pt x="6" y="3"/>
                  </a:lnTo>
                  <a:lnTo>
                    <a:pt x="0" y="0"/>
                  </a:lnTo>
                  <a:lnTo>
                    <a:pt x="49" y="0"/>
                  </a:lnTo>
                  <a:lnTo>
                    <a:pt x="66" y="0"/>
                  </a:lnTo>
                  <a:lnTo>
                    <a:pt x="77" y="3"/>
                  </a:lnTo>
                  <a:lnTo>
                    <a:pt x="88" y="8"/>
                  </a:lnTo>
                  <a:lnTo>
                    <a:pt x="97" y="14"/>
                  </a:lnTo>
                  <a:lnTo>
                    <a:pt x="103" y="20"/>
                  </a:lnTo>
                  <a:lnTo>
                    <a:pt x="105" y="28"/>
                  </a:lnTo>
                  <a:lnTo>
                    <a:pt x="108" y="40"/>
                  </a:lnTo>
                  <a:lnTo>
                    <a:pt x="108" y="51"/>
                  </a:lnTo>
                  <a:lnTo>
                    <a:pt x="105" y="60"/>
                  </a:lnTo>
                  <a:lnTo>
                    <a:pt x="100" y="65"/>
                  </a:lnTo>
                  <a:lnTo>
                    <a:pt x="94" y="71"/>
                  </a:lnTo>
                  <a:lnTo>
                    <a:pt x="83" y="79"/>
                  </a:lnTo>
                  <a:lnTo>
                    <a:pt x="68" y="82"/>
                  </a:lnTo>
                  <a:close/>
                  <a:moveTo>
                    <a:pt x="32" y="11"/>
                  </a:moveTo>
                  <a:lnTo>
                    <a:pt x="32" y="77"/>
                  </a:lnTo>
                  <a:lnTo>
                    <a:pt x="46" y="77"/>
                  </a:lnTo>
                  <a:lnTo>
                    <a:pt x="60" y="77"/>
                  </a:lnTo>
                  <a:lnTo>
                    <a:pt x="71" y="68"/>
                  </a:lnTo>
                  <a:lnTo>
                    <a:pt x="77" y="65"/>
                  </a:lnTo>
                  <a:lnTo>
                    <a:pt x="80" y="57"/>
                  </a:lnTo>
                  <a:lnTo>
                    <a:pt x="83" y="51"/>
                  </a:lnTo>
                  <a:lnTo>
                    <a:pt x="83" y="42"/>
                  </a:lnTo>
                  <a:lnTo>
                    <a:pt x="83" y="31"/>
                  </a:lnTo>
                  <a:lnTo>
                    <a:pt x="77" y="20"/>
                  </a:lnTo>
                  <a:lnTo>
                    <a:pt x="66" y="11"/>
                  </a:lnTo>
                  <a:lnTo>
                    <a:pt x="60" y="11"/>
                  </a:lnTo>
                  <a:lnTo>
                    <a:pt x="49" y="8"/>
                  </a:lnTo>
                  <a:lnTo>
                    <a:pt x="32" y="11"/>
                  </a:lnTo>
                  <a:close/>
                </a:path>
              </a:pathLst>
            </a:custGeom>
            <a:solidFill>
              <a:schemeClr val="tx1"/>
            </a:solidFill>
            <a:ln w="9525">
              <a:noFill/>
              <a:round/>
              <a:headEnd/>
              <a:tailEnd/>
            </a:ln>
          </p:spPr>
          <p:txBody>
            <a:bodyPr/>
            <a:lstStyle/>
            <a:p>
              <a:endParaRPr lang="en-US"/>
            </a:p>
          </p:txBody>
        </p:sp>
        <p:sp>
          <p:nvSpPr>
            <p:cNvPr id="23" name="Freeform 1722"/>
            <p:cNvSpPr>
              <a:spLocks/>
            </p:cNvSpPr>
            <p:nvPr/>
          </p:nvSpPr>
          <p:spPr bwMode="auto">
            <a:xfrm>
              <a:off x="3673" y="2863"/>
              <a:ext cx="100" cy="172"/>
            </a:xfrm>
            <a:custGeom>
              <a:avLst/>
              <a:gdLst>
                <a:gd name="T0" fmla="*/ 98 w 102"/>
                <a:gd name="T1" fmla="*/ 120 h 173"/>
                <a:gd name="T2" fmla="*/ 93 w 102"/>
                <a:gd name="T3" fmla="*/ 140 h 173"/>
                <a:gd name="T4" fmla="*/ 81 w 102"/>
                <a:gd name="T5" fmla="*/ 157 h 173"/>
                <a:gd name="T6" fmla="*/ 66 w 102"/>
                <a:gd name="T7" fmla="*/ 168 h 173"/>
                <a:gd name="T8" fmla="*/ 46 w 102"/>
                <a:gd name="T9" fmla="*/ 171 h 173"/>
                <a:gd name="T10" fmla="*/ 32 w 102"/>
                <a:gd name="T11" fmla="*/ 168 h 173"/>
                <a:gd name="T12" fmla="*/ 3 w 102"/>
                <a:gd name="T13" fmla="*/ 157 h 173"/>
                <a:gd name="T14" fmla="*/ 0 w 102"/>
                <a:gd name="T15" fmla="*/ 120 h 173"/>
                <a:gd name="T16" fmla="*/ 14 w 102"/>
                <a:gd name="T17" fmla="*/ 146 h 173"/>
                <a:gd name="T18" fmla="*/ 35 w 102"/>
                <a:gd name="T19" fmla="*/ 160 h 173"/>
                <a:gd name="T20" fmla="*/ 44 w 102"/>
                <a:gd name="T21" fmla="*/ 160 h 173"/>
                <a:gd name="T22" fmla="*/ 61 w 102"/>
                <a:gd name="T23" fmla="*/ 157 h 173"/>
                <a:gd name="T24" fmla="*/ 72 w 102"/>
                <a:gd name="T25" fmla="*/ 149 h 173"/>
                <a:gd name="T26" fmla="*/ 76 w 102"/>
                <a:gd name="T27" fmla="*/ 129 h 173"/>
                <a:gd name="T28" fmla="*/ 76 w 102"/>
                <a:gd name="T29" fmla="*/ 120 h 173"/>
                <a:gd name="T30" fmla="*/ 66 w 102"/>
                <a:gd name="T31" fmla="*/ 103 h 173"/>
                <a:gd name="T32" fmla="*/ 35 w 102"/>
                <a:gd name="T33" fmla="*/ 86 h 173"/>
                <a:gd name="T34" fmla="*/ 23 w 102"/>
                <a:gd name="T35" fmla="*/ 80 h 173"/>
                <a:gd name="T36" fmla="*/ 3 w 102"/>
                <a:gd name="T37" fmla="*/ 57 h 173"/>
                <a:gd name="T38" fmla="*/ 3 w 102"/>
                <a:gd name="T39" fmla="*/ 43 h 173"/>
                <a:gd name="T40" fmla="*/ 6 w 102"/>
                <a:gd name="T41" fmla="*/ 26 h 173"/>
                <a:gd name="T42" fmla="*/ 20 w 102"/>
                <a:gd name="T43" fmla="*/ 11 h 173"/>
                <a:gd name="T44" fmla="*/ 52 w 102"/>
                <a:gd name="T45" fmla="*/ 0 h 173"/>
                <a:gd name="T46" fmla="*/ 69 w 102"/>
                <a:gd name="T47" fmla="*/ 3 h 173"/>
                <a:gd name="T48" fmla="*/ 84 w 102"/>
                <a:gd name="T49" fmla="*/ 9 h 173"/>
                <a:gd name="T50" fmla="*/ 87 w 102"/>
                <a:gd name="T51" fmla="*/ 43 h 173"/>
                <a:gd name="T52" fmla="*/ 74 w 102"/>
                <a:gd name="T53" fmla="*/ 23 h 173"/>
                <a:gd name="T54" fmla="*/ 55 w 102"/>
                <a:gd name="T55" fmla="*/ 11 h 173"/>
                <a:gd name="T56" fmla="*/ 46 w 102"/>
                <a:gd name="T57" fmla="*/ 11 h 173"/>
                <a:gd name="T58" fmla="*/ 27 w 102"/>
                <a:gd name="T59" fmla="*/ 20 h 173"/>
                <a:gd name="T60" fmla="*/ 23 w 102"/>
                <a:gd name="T61" fmla="*/ 37 h 173"/>
                <a:gd name="T62" fmla="*/ 23 w 102"/>
                <a:gd name="T63" fmla="*/ 45 h 173"/>
                <a:gd name="T64" fmla="*/ 38 w 102"/>
                <a:gd name="T65" fmla="*/ 63 h 173"/>
                <a:gd name="T66" fmla="*/ 55 w 102"/>
                <a:gd name="T67" fmla="*/ 68 h 173"/>
                <a:gd name="T68" fmla="*/ 84 w 102"/>
                <a:gd name="T69" fmla="*/ 86 h 173"/>
                <a:gd name="T70" fmla="*/ 96 w 102"/>
                <a:gd name="T71" fmla="*/ 100 h 173"/>
                <a:gd name="T72" fmla="*/ 98 w 102"/>
                <a:gd name="T73" fmla="*/ 120 h 17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02"/>
                <a:gd name="T112" fmla="*/ 0 h 173"/>
                <a:gd name="T113" fmla="*/ 102 w 102"/>
                <a:gd name="T114" fmla="*/ 173 h 173"/>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02" h="173">
                  <a:moveTo>
                    <a:pt x="102" y="122"/>
                  </a:moveTo>
                  <a:lnTo>
                    <a:pt x="102" y="122"/>
                  </a:lnTo>
                  <a:lnTo>
                    <a:pt x="102" y="134"/>
                  </a:lnTo>
                  <a:lnTo>
                    <a:pt x="97" y="142"/>
                  </a:lnTo>
                  <a:lnTo>
                    <a:pt x="91" y="151"/>
                  </a:lnTo>
                  <a:lnTo>
                    <a:pt x="85" y="159"/>
                  </a:lnTo>
                  <a:lnTo>
                    <a:pt x="77" y="165"/>
                  </a:lnTo>
                  <a:lnTo>
                    <a:pt x="68" y="170"/>
                  </a:lnTo>
                  <a:lnTo>
                    <a:pt x="57" y="173"/>
                  </a:lnTo>
                  <a:lnTo>
                    <a:pt x="48" y="173"/>
                  </a:lnTo>
                  <a:lnTo>
                    <a:pt x="34" y="170"/>
                  </a:lnTo>
                  <a:lnTo>
                    <a:pt x="20" y="168"/>
                  </a:lnTo>
                  <a:lnTo>
                    <a:pt x="3" y="159"/>
                  </a:lnTo>
                  <a:lnTo>
                    <a:pt x="0" y="122"/>
                  </a:lnTo>
                  <a:lnTo>
                    <a:pt x="6" y="136"/>
                  </a:lnTo>
                  <a:lnTo>
                    <a:pt x="14" y="148"/>
                  </a:lnTo>
                  <a:lnTo>
                    <a:pt x="29" y="159"/>
                  </a:lnTo>
                  <a:lnTo>
                    <a:pt x="37" y="162"/>
                  </a:lnTo>
                  <a:lnTo>
                    <a:pt x="46" y="162"/>
                  </a:lnTo>
                  <a:lnTo>
                    <a:pt x="54" y="162"/>
                  </a:lnTo>
                  <a:lnTo>
                    <a:pt x="63" y="159"/>
                  </a:lnTo>
                  <a:lnTo>
                    <a:pt x="68" y="156"/>
                  </a:lnTo>
                  <a:lnTo>
                    <a:pt x="74" y="151"/>
                  </a:lnTo>
                  <a:lnTo>
                    <a:pt x="80" y="139"/>
                  </a:lnTo>
                  <a:lnTo>
                    <a:pt x="80" y="131"/>
                  </a:lnTo>
                  <a:lnTo>
                    <a:pt x="80" y="122"/>
                  </a:lnTo>
                  <a:lnTo>
                    <a:pt x="77" y="114"/>
                  </a:lnTo>
                  <a:lnTo>
                    <a:pt x="68" y="105"/>
                  </a:lnTo>
                  <a:lnTo>
                    <a:pt x="54" y="97"/>
                  </a:lnTo>
                  <a:lnTo>
                    <a:pt x="37" y="88"/>
                  </a:lnTo>
                  <a:lnTo>
                    <a:pt x="23" y="80"/>
                  </a:lnTo>
                  <a:lnTo>
                    <a:pt x="11" y="68"/>
                  </a:lnTo>
                  <a:lnTo>
                    <a:pt x="3" y="57"/>
                  </a:lnTo>
                  <a:lnTo>
                    <a:pt x="3" y="43"/>
                  </a:lnTo>
                  <a:lnTo>
                    <a:pt x="3" y="34"/>
                  </a:lnTo>
                  <a:lnTo>
                    <a:pt x="6" y="26"/>
                  </a:lnTo>
                  <a:lnTo>
                    <a:pt x="11" y="17"/>
                  </a:lnTo>
                  <a:lnTo>
                    <a:pt x="20" y="11"/>
                  </a:lnTo>
                  <a:lnTo>
                    <a:pt x="34" y="3"/>
                  </a:lnTo>
                  <a:lnTo>
                    <a:pt x="54" y="0"/>
                  </a:lnTo>
                  <a:lnTo>
                    <a:pt x="71" y="3"/>
                  </a:lnTo>
                  <a:lnTo>
                    <a:pt x="80" y="6"/>
                  </a:lnTo>
                  <a:lnTo>
                    <a:pt x="88" y="9"/>
                  </a:lnTo>
                  <a:lnTo>
                    <a:pt x="91" y="43"/>
                  </a:lnTo>
                  <a:lnTo>
                    <a:pt x="85" y="31"/>
                  </a:lnTo>
                  <a:lnTo>
                    <a:pt x="77" y="23"/>
                  </a:lnTo>
                  <a:lnTo>
                    <a:pt x="65" y="14"/>
                  </a:lnTo>
                  <a:lnTo>
                    <a:pt x="57" y="11"/>
                  </a:lnTo>
                  <a:lnTo>
                    <a:pt x="48" y="11"/>
                  </a:lnTo>
                  <a:lnTo>
                    <a:pt x="37" y="11"/>
                  </a:lnTo>
                  <a:lnTo>
                    <a:pt x="29" y="20"/>
                  </a:lnTo>
                  <a:lnTo>
                    <a:pt x="23" y="28"/>
                  </a:lnTo>
                  <a:lnTo>
                    <a:pt x="23" y="37"/>
                  </a:lnTo>
                  <a:lnTo>
                    <a:pt x="23" y="45"/>
                  </a:lnTo>
                  <a:lnTo>
                    <a:pt x="31" y="54"/>
                  </a:lnTo>
                  <a:lnTo>
                    <a:pt x="40" y="63"/>
                  </a:lnTo>
                  <a:lnTo>
                    <a:pt x="57" y="68"/>
                  </a:lnTo>
                  <a:lnTo>
                    <a:pt x="74" y="77"/>
                  </a:lnTo>
                  <a:lnTo>
                    <a:pt x="88" y="88"/>
                  </a:lnTo>
                  <a:lnTo>
                    <a:pt x="94" y="94"/>
                  </a:lnTo>
                  <a:lnTo>
                    <a:pt x="100" y="102"/>
                  </a:lnTo>
                  <a:lnTo>
                    <a:pt x="102" y="111"/>
                  </a:lnTo>
                  <a:lnTo>
                    <a:pt x="102" y="122"/>
                  </a:lnTo>
                  <a:close/>
                </a:path>
              </a:pathLst>
            </a:custGeom>
            <a:solidFill>
              <a:schemeClr val="tx1"/>
            </a:solidFill>
            <a:ln w="9525">
              <a:noFill/>
              <a:round/>
              <a:headEnd/>
              <a:tailEnd/>
            </a:ln>
          </p:spPr>
          <p:txBody>
            <a:bodyPr/>
            <a:lstStyle/>
            <a:p>
              <a:endParaRPr lang="en-US"/>
            </a:p>
          </p:txBody>
        </p:sp>
        <p:sp>
          <p:nvSpPr>
            <p:cNvPr id="24" name="Freeform 1723"/>
            <p:cNvSpPr>
              <a:spLocks/>
            </p:cNvSpPr>
            <p:nvPr/>
          </p:nvSpPr>
          <p:spPr bwMode="auto">
            <a:xfrm>
              <a:off x="3790" y="2867"/>
              <a:ext cx="38" cy="167"/>
            </a:xfrm>
            <a:custGeom>
              <a:avLst/>
              <a:gdLst>
                <a:gd name="T0" fmla="*/ 39 w 37"/>
                <a:gd name="T1" fmla="*/ 0 h 167"/>
                <a:gd name="T2" fmla="*/ 39 w 37"/>
                <a:gd name="T3" fmla="*/ 0 h 167"/>
                <a:gd name="T4" fmla="*/ 34 w 37"/>
                <a:gd name="T5" fmla="*/ 3 h 167"/>
                <a:gd name="T6" fmla="*/ 31 w 37"/>
                <a:gd name="T7" fmla="*/ 11 h 167"/>
                <a:gd name="T8" fmla="*/ 31 w 37"/>
                <a:gd name="T9" fmla="*/ 156 h 167"/>
                <a:gd name="T10" fmla="*/ 31 w 37"/>
                <a:gd name="T11" fmla="*/ 156 h 167"/>
                <a:gd name="T12" fmla="*/ 34 w 37"/>
                <a:gd name="T13" fmla="*/ 165 h 167"/>
                <a:gd name="T14" fmla="*/ 39 w 37"/>
                <a:gd name="T15" fmla="*/ 167 h 167"/>
                <a:gd name="T16" fmla="*/ 0 w 37"/>
                <a:gd name="T17" fmla="*/ 167 h 167"/>
                <a:gd name="T18" fmla="*/ 0 w 37"/>
                <a:gd name="T19" fmla="*/ 167 h 167"/>
                <a:gd name="T20" fmla="*/ 3 w 37"/>
                <a:gd name="T21" fmla="*/ 165 h 167"/>
                <a:gd name="T22" fmla="*/ 6 w 37"/>
                <a:gd name="T23" fmla="*/ 156 h 167"/>
                <a:gd name="T24" fmla="*/ 6 w 37"/>
                <a:gd name="T25" fmla="*/ 11 h 167"/>
                <a:gd name="T26" fmla="*/ 6 w 37"/>
                <a:gd name="T27" fmla="*/ 11 h 167"/>
                <a:gd name="T28" fmla="*/ 3 w 37"/>
                <a:gd name="T29" fmla="*/ 3 h 167"/>
                <a:gd name="T30" fmla="*/ 0 w 37"/>
                <a:gd name="T31" fmla="*/ 0 h 167"/>
                <a:gd name="T32" fmla="*/ 39 w 37"/>
                <a:gd name="T33" fmla="*/ 0 h 167"/>
                <a:gd name="T34" fmla="*/ 39 w 37"/>
                <a:gd name="T35" fmla="*/ 0 h 16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7"/>
                <a:gd name="T55" fmla="*/ 0 h 167"/>
                <a:gd name="T56" fmla="*/ 37 w 37"/>
                <a:gd name="T57" fmla="*/ 167 h 16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7" h="167">
                  <a:moveTo>
                    <a:pt x="37" y="0"/>
                  </a:moveTo>
                  <a:lnTo>
                    <a:pt x="37" y="0"/>
                  </a:lnTo>
                  <a:lnTo>
                    <a:pt x="32" y="3"/>
                  </a:lnTo>
                  <a:lnTo>
                    <a:pt x="29" y="11"/>
                  </a:lnTo>
                  <a:lnTo>
                    <a:pt x="29" y="156"/>
                  </a:lnTo>
                  <a:lnTo>
                    <a:pt x="32" y="165"/>
                  </a:lnTo>
                  <a:lnTo>
                    <a:pt x="37" y="167"/>
                  </a:lnTo>
                  <a:lnTo>
                    <a:pt x="0" y="167"/>
                  </a:lnTo>
                  <a:lnTo>
                    <a:pt x="3" y="165"/>
                  </a:lnTo>
                  <a:lnTo>
                    <a:pt x="6" y="156"/>
                  </a:lnTo>
                  <a:lnTo>
                    <a:pt x="6" y="11"/>
                  </a:lnTo>
                  <a:lnTo>
                    <a:pt x="3" y="3"/>
                  </a:lnTo>
                  <a:lnTo>
                    <a:pt x="0" y="0"/>
                  </a:lnTo>
                  <a:lnTo>
                    <a:pt x="37" y="0"/>
                  </a:lnTo>
                  <a:close/>
                </a:path>
              </a:pathLst>
            </a:custGeom>
            <a:solidFill>
              <a:schemeClr val="tx1"/>
            </a:solidFill>
            <a:ln w="9525">
              <a:noFill/>
              <a:round/>
              <a:headEnd/>
              <a:tailEnd/>
            </a:ln>
          </p:spPr>
          <p:txBody>
            <a:bodyPr/>
            <a:lstStyle/>
            <a:p>
              <a:endParaRPr lang="en-US"/>
            </a:p>
          </p:txBody>
        </p:sp>
        <p:sp>
          <p:nvSpPr>
            <p:cNvPr id="25" name="Freeform 1724"/>
            <p:cNvSpPr>
              <a:spLocks/>
            </p:cNvSpPr>
            <p:nvPr/>
          </p:nvSpPr>
          <p:spPr bwMode="auto">
            <a:xfrm>
              <a:off x="3839" y="2867"/>
              <a:ext cx="131" cy="167"/>
            </a:xfrm>
            <a:custGeom>
              <a:avLst/>
              <a:gdLst>
                <a:gd name="T0" fmla="*/ 81 w 130"/>
                <a:gd name="T1" fmla="*/ 11 h 167"/>
                <a:gd name="T2" fmla="*/ 81 w 130"/>
                <a:gd name="T3" fmla="*/ 156 h 167"/>
                <a:gd name="T4" fmla="*/ 81 w 130"/>
                <a:gd name="T5" fmla="*/ 156 h 167"/>
                <a:gd name="T6" fmla="*/ 81 w 130"/>
                <a:gd name="T7" fmla="*/ 165 h 167"/>
                <a:gd name="T8" fmla="*/ 87 w 130"/>
                <a:gd name="T9" fmla="*/ 167 h 167"/>
                <a:gd name="T10" fmla="*/ 48 w 130"/>
                <a:gd name="T11" fmla="*/ 167 h 167"/>
                <a:gd name="T12" fmla="*/ 48 w 130"/>
                <a:gd name="T13" fmla="*/ 167 h 167"/>
                <a:gd name="T14" fmla="*/ 54 w 130"/>
                <a:gd name="T15" fmla="*/ 165 h 167"/>
                <a:gd name="T16" fmla="*/ 54 w 130"/>
                <a:gd name="T17" fmla="*/ 156 h 167"/>
                <a:gd name="T18" fmla="*/ 54 w 130"/>
                <a:gd name="T19" fmla="*/ 11 h 167"/>
                <a:gd name="T20" fmla="*/ 54 w 130"/>
                <a:gd name="T21" fmla="*/ 11 h 167"/>
                <a:gd name="T22" fmla="*/ 14 w 130"/>
                <a:gd name="T23" fmla="*/ 14 h 167"/>
                <a:gd name="T24" fmla="*/ 14 w 130"/>
                <a:gd name="T25" fmla="*/ 14 h 167"/>
                <a:gd name="T26" fmla="*/ 11 w 130"/>
                <a:gd name="T27" fmla="*/ 14 h 167"/>
                <a:gd name="T28" fmla="*/ 5 w 130"/>
                <a:gd name="T29" fmla="*/ 17 h 167"/>
                <a:gd name="T30" fmla="*/ 0 w 130"/>
                <a:gd name="T31" fmla="*/ 23 h 167"/>
                <a:gd name="T32" fmla="*/ 0 w 130"/>
                <a:gd name="T33" fmla="*/ 0 h 167"/>
                <a:gd name="T34" fmla="*/ 132 w 130"/>
                <a:gd name="T35" fmla="*/ 0 h 167"/>
                <a:gd name="T36" fmla="*/ 132 w 130"/>
                <a:gd name="T37" fmla="*/ 23 h 167"/>
                <a:gd name="T38" fmla="*/ 132 w 130"/>
                <a:gd name="T39" fmla="*/ 23 h 167"/>
                <a:gd name="T40" fmla="*/ 130 w 130"/>
                <a:gd name="T41" fmla="*/ 17 h 167"/>
                <a:gd name="T42" fmla="*/ 121 w 130"/>
                <a:gd name="T43" fmla="*/ 14 h 167"/>
                <a:gd name="T44" fmla="*/ 121 w 130"/>
                <a:gd name="T45" fmla="*/ 14 h 167"/>
                <a:gd name="T46" fmla="*/ 81 w 130"/>
                <a:gd name="T47" fmla="*/ 11 h 167"/>
                <a:gd name="T48" fmla="*/ 81 w 130"/>
                <a:gd name="T49" fmla="*/ 11 h 16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30"/>
                <a:gd name="T76" fmla="*/ 0 h 167"/>
                <a:gd name="T77" fmla="*/ 130 w 130"/>
                <a:gd name="T78" fmla="*/ 167 h 16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30" h="167">
                  <a:moveTo>
                    <a:pt x="79" y="11"/>
                  </a:moveTo>
                  <a:lnTo>
                    <a:pt x="79" y="156"/>
                  </a:lnTo>
                  <a:lnTo>
                    <a:pt x="79" y="165"/>
                  </a:lnTo>
                  <a:lnTo>
                    <a:pt x="85" y="167"/>
                  </a:lnTo>
                  <a:lnTo>
                    <a:pt x="48" y="167"/>
                  </a:lnTo>
                  <a:lnTo>
                    <a:pt x="54" y="165"/>
                  </a:lnTo>
                  <a:lnTo>
                    <a:pt x="54" y="156"/>
                  </a:lnTo>
                  <a:lnTo>
                    <a:pt x="54" y="11"/>
                  </a:lnTo>
                  <a:lnTo>
                    <a:pt x="14" y="14"/>
                  </a:lnTo>
                  <a:lnTo>
                    <a:pt x="11" y="14"/>
                  </a:lnTo>
                  <a:lnTo>
                    <a:pt x="5" y="17"/>
                  </a:lnTo>
                  <a:lnTo>
                    <a:pt x="0" y="23"/>
                  </a:lnTo>
                  <a:lnTo>
                    <a:pt x="0" y="0"/>
                  </a:lnTo>
                  <a:lnTo>
                    <a:pt x="130" y="0"/>
                  </a:lnTo>
                  <a:lnTo>
                    <a:pt x="130" y="23"/>
                  </a:lnTo>
                  <a:lnTo>
                    <a:pt x="128" y="17"/>
                  </a:lnTo>
                  <a:lnTo>
                    <a:pt x="119" y="14"/>
                  </a:lnTo>
                  <a:lnTo>
                    <a:pt x="79" y="11"/>
                  </a:lnTo>
                  <a:close/>
                </a:path>
              </a:pathLst>
            </a:custGeom>
            <a:solidFill>
              <a:schemeClr val="tx1"/>
            </a:solidFill>
            <a:ln w="9525">
              <a:noFill/>
              <a:round/>
              <a:headEnd/>
              <a:tailEnd/>
            </a:ln>
          </p:spPr>
          <p:txBody>
            <a:bodyPr/>
            <a:lstStyle/>
            <a:p>
              <a:endParaRPr lang="en-US"/>
            </a:p>
          </p:txBody>
        </p:sp>
        <p:sp>
          <p:nvSpPr>
            <p:cNvPr id="26" name="Freeform 1725"/>
            <p:cNvSpPr>
              <a:spLocks/>
            </p:cNvSpPr>
            <p:nvPr/>
          </p:nvSpPr>
          <p:spPr bwMode="auto">
            <a:xfrm>
              <a:off x="3976" y="2867"/>
              <a:ext cx="142" cy="167"/>
            </a:xfrm>
            <a:custGeom>
              <a:avLst/>
              <a:gdLst>
                <a:gd name="T0" fmla="*/ 142 w 142"/>
                <a:gd name="T1" fmla="*/ 0 h 167"/>
                <a:gd name="T2" fmla="*/ 142 w 142"/>
                <a:gd name="T3" fmla="*/ 0 h 167"/>
                <a:gd name="T4" fmla="*/ 131 w 142"/>
                <a:gd name="T5" fmla="*/ 6 h 167"/>
                <a:gd name="T6" fmla="*/ 125 w 142"/>
                <a:gd name="T7" fmla="*/ 14 h 167"/>
                <a:gd name="T8" fmla="*/ 85 w 142"/>
                <a:gd name="T9" fmla="*/ 88 h 167"/>
                <a:gd name="T10" fmla="*/ 85 w 142"/>
                <a:gd name="T11" fmla="*/ 156 h 167"/>
                <a:gd name="T12" fmla="*/ 85 w 142"/>
                <a:gd name="T13" fmla="*/ 156 h 167"/>
                <a:gd name="T14" fmla="*/ 88 w 142"/>
                <a:gd name="T15" fmla="*/ 165 h 167"/>
                <a:gd name="T16" fmla="*/ 97 w 142"/>
                <a:gd name="T17" fmla="*/ 167 h 167"/>
                <a:gd name="T18" fmla="*/ 54 w 142"/>
                <a:gd name="T19" fmla="*/ 167 h 167"/>
                <a:gd name="T20" fmla="*/ 54 w 142"/>
                <a:gd name="T21" fmla="*/ 167 h 167"/>
                <a:gd name="T22" fmla="*/ 60 w 142"/>
                <a:gd name="T23" fmla="*/ 165 h 167"/>
                <a:gd name="T24" fmla="*/ 63 w 142"/>
                <a:gd name="T25" fmla="*/ 162 h 167"/>
                <a:gd name="T26" fmla="*/ 63 w 142"/>
                <a:gd name="T27" fmla="*/ 156 h 167"/>
                <a:gd name="T28" fmla="*/ 63 w 142"/>
                <a:gd name="T29" fmla="*/ 88 h 167"/>
                <a:gd name="T30" fmla="*/ 14 w 142"/>
                <a:gd name="T31" fmla="*/ 11 h 167"/>
                <a:gd name="T32" fmla="*/ 14 w 142"/>
                <a:gd name="T33" fmla="*/ 11 h 167"/>
                <a:gd name="T34" fmla="*/ 9 w 142"/>
                <a:gd name="T35" fmla="*/ 6 h 167"/>
                <a:gd name="T36" fmla="*/ 0 w 142"/>
                <a:gd name="T37" fmla="*/ 0 h 167"/>
                <a:gd name="T38" fmla="*/ 48 w 142"/>
                <a:gd name="T39" fmla="*/ 0 h 167"/>
                <a:gd name="T40" fmla="*/ 48 w 142"/>
                <a:gd name="T41" fmla="*/ 0 h 167"/>
                <a:gd name="T42" fmla="*/ 45 w 142"/>
                <a:gd name="T43" fmla="*/ 0 h 167"/>
                <a:gd name="T44" fmla="*/ 43 w 142"/>
                <a:gd name="T45" fmla="*/ 3 h 167"/>
                <a:gd name="T46" fmla="*/ 43 w 142"/>
                <a:gd name="T47" fmla="*/ 8 h 167"/>
                <a:gd name="T48" fmla="*/ 45 w 142"/>
                <a:gd name="T49" fmla="*/ 14 h 167"/>
                <a:gd name="T50" fmla="*/ 80 w 142"/>
                <a:gd name="T51" fmla="*/ 77 h 167"/>
                <a:gd name="T52" fmla="*/ 114 w 142"/>
                <a:gd name="T53" fmla="*/ 11 h 167"/>
                <a:gd name="T54" fmla="*/ 114 w 142"/>
                <a:gd name="T55" fmla="*/ 11 h 167"/>
                <a:gd name="T56" fmla="*/ 114 w 142"/>
                <a:gd name="T57" fmla="*/ 6 h 167"/>
                <a:gd name="T58" fmla="*/ 114 w 142"/>
                <a:gd name="T59" fmla="*/ 3 h 167"/>
                <a:gd name="T60" fmla="*/ 108 w 142"/>
                <a:gd name="T61" fmla="*/ 0 h 167"/>
                <a:gd name="T62" fmla="*/ 142 w 142"/>
                <a:gd name="T63" fmla="*/ 0 h 167"/>
                <a:gd name="T64" fmla="*/ 142 w 142"/>
                <a:gd name="T65" fmla="*/ 0 h 16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42"/>
                <a:gd name="T100" fmla="*/ 0 h 167"/>
                <a:gd name="T101" fmla="*/ 142 w 142"/>
                <a:gd name="T102" fmla="*/ 167 h 16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42" h="167">
                  <a:moveTo>
                    <a:pt x="142" y="0"/>
                  </a:moveTo>
                  <a:lnTo>
                    <a:pt x="142" y="0"/>
                  </a:lnTo>
                  <a:lnTo>
                    <a:pt x="131" y="6"/>
                  </a:lnTo>
                  <a:lnTo>
                    <a:pt x="125" y="14"/>
                  </a:lnTo>
                  <a:lnTo>
                    <a:pt x="85" y="88"/>
                  </a:lnTo>
                  <a:lnTo>
                    <a:pt x="85" y="156"/>
                  </a:lnTo>
                  <a:lnTo>
                    <a:pt x="88" y="165"/>
                  </a:lnTo>
                  <a:lnTo>
                    <a:pt x="97" y="167"/>
                  </a:lnTo>
                  <a:lnTo>
                    <a:pt x="54" y="167"/>
                  </a:lnTo>
                  <a:lnTo>
                    <a:pt x="60" y="165"/>
                  </a:lnTo>
                  <a:lnTo>
                    <a:pt x="63" y="162"/>
                  </a:lnTo>
                  <a:lnTo>
                    <a:pt x="63" y="156"/>
                  </a:lnTo>
                  <a:lnTo>
                    <a:pt x="63" y="88"/>
                  </a:lnTo>
                  <a:lnTo>
                    <a:pt x="14" y="11"/>
                  </a:lnTo>
                  <a:lnTo>
                    <a:pt x="9" y="6"/>
                  </a:lnTo>
                  <a:lnTo>
                    <a:pt x="0" y="0"/>
                  </a:lnTo>
                  <a:lnTo>
                    <a:pt x="48" y="0"/>
                  </a:lnTo>
                  <a:lnTo>
                    <a:pt x="45" y="0"/>
                  </a:lnTo>
                  <a:lnTo>
                    <a:pt x="43" y="3"/>
                  </a:lnTo>
                  <a:lnTo>
                    <a:pt x="43" y="8"/>
                  </a:lnTo>
                  <a:lnTo>
                    <a:pt x="45" y="14"/>
                  </a:lnTo>
                  <a:lnTo>
                    <a:pt x="80" y="77"/>
                  </a:lnTo>
                  <a:lnTo>
                    <a:pt x="114" y="11"/>
                  </a:lnTo>
                  <a:lnTo>
                    <a:pt x="114" y="6"/>
                  </a:lnTo>
                  <a:lnTo>
                    <a:pt x="114" y="3"/>
                  </a:lnTo>
                  <a:lnTo>
                    <a:pt x="108" y="0"/>
                  </a:lnTo>
                  <a:lnTo>
                    <a:pt x="142" y="0"/>
                  </a:lnTo>
                  <a:close/>
                </a:path>
              </a:pathLst>
            </a:custGeom>
            <a:solidFill>
              <a:schemeClr val="tx1"/>
            </a:solidFill>
            <a:ln w="9525">
              <a:noFill/>
              <a:round/>
              <a:headEnd/>
              <a:tailEnd/>
            </a:ln>
          </p:spPr>
          <p:txBody>
            <a:bodyPr/>
            <a:lstStyle/>
            <a:p>
              <a:endParaRPr lang="en-US"/>
            </a:p>
          </p:txBody>
        </p:sp>
        <p:sp>
          <p:nvSpPr>
            <p:cNvPr id="27" name="Freeform 1726"/>
            <p:cNvSpPr>
              <a:spLocks noEditPoints="1"/>
            </p:cNvSpPr>
            <p:nvPr/>
          </p:nvSpPr>
          <p:spPr bwMode="auto">
            <a:xfrm>
              <a:off x="4192" y="2863"/>
              <a:ext cx="155" cy="172"/>
            </a:xfrm>
            <a:custGeom>
              <a:avLst/>
              <a:gdLst>
                <a:gd name="T0" fmla="*/ 77 w 156"/>
                <a:gd name="T1" fmla="*/ 171 h 173"/>
                <a:gd name="T2" fmla="*/ 48 w 156"/>
                <a:gd name="T3" fmla="*/ 163 h 173"/>
                <a:gd name="T4" fmla="*/ 23 w 156"/>
                <a:gd name="T5" fmla="*/ 146 h 173"/>
                <a:gd name="T6" fmla="*/ 6 w 156"/>
                <a:gd name="T7" fmla="*/ 117 h 173"/>
                <a:gd name="T8" fmla="*/ 0 w 156"/>
                <a:gd name="T9" fmla="*/ 85 h 173"/>
                <a:gd name="T10" fmla="*/ 3 w 156"/>
                <a:gd name="T11" fmla="*/ 68 h 173"/>
                <a:gd name="T12" fmla="*/ 14 w 156"/>
                <a:gd name="T13" fmla="*/ 40 h 173"/>
                <a:gd name="T14" fmla="*/ 34 w 156"/>
                <a:gd name="T15" fmla="*/ 14 h 173"/>
                <a:gd name="T16" fmla="*/ 62 w 156"/>
                <a:gd name="T17" fmla="*/ 3 h 173"/>
                <a:gd name="T18" fmla="*/ 80 w 156"/>
                <a:gd name="T19" fmla="*/ 0 h 173"/>
                <a:gd name="T20" fmla="*/ 106 w 156"/>
                <a:gd name="T21" fmla="*/ 6 h 173"/>
                <a:gd name="T22" fmla="*/ 131 w 156"/>
                <a:gd name="T23" fmla="*/ 23 h 173"/>
                <a:gd name="T24" fmla="*/ 148 w 156"/>
                <a:gd name="T25" fmla="*/ 51 h 173"/>
                <a:gd name="T26" fmla="*/ 154 w 156"/>
                <a:gd name="T27" fmla="*/ 86 h 173"/>
                <a:gd name="T28" fmla="*/ 154 w 156"/>
                <a:gd name="T29" fmla="*/ 106 h 173"/>
                <a:gd name="T30" fmla="*/ 140 w 156"/>
                <a:gd name="T31" fmla="*/ 137 h 173"/>
                <a:gd name="T32" fmla="*/ 117 w 156"/>
                <a:gd name="T33" fmla="*/ 160 h 173"/>
                <a:gd name="T34" fmla="*/ 89 w 156"/>
                <a:gd name="T35" fmla="*/ 171 h 173"/>
                <a:gd name="T36" fmla="*/ 77 w 156"/>
                <a:gd name="T37" fmla="*/ 171 h 173"/>
                <a:gd name="T38" fmla="*/ 25 w 156"/>
                <a:gd name="T39" fmla="*/ 82 h 173"/>
                <a:gd name="T40" fmla="*/ 31 w 156"/>
                <a:gd name="T41" fmla="*/ 117 h 173"/>
                <a:gd name="T42" fmla="*/ 43 w 156"/>
                <a:gd name="T43" fmla="*/ 140 h 173"/>
                <a:gd name="T44" fmla="*/ 60 w 156"/>
                <a:gd name="T45" fmla="*/ 154 h 173"/>
                <a:gd name="T46" fmla="*/ 78 w 156"/>
                <a:gd name="T47" fmla="*/ 160 h 173"/>
                <a:gd name="T48" fmla="*/ 89 w 156"/>
                <a:gd name="T49" fmla="*/ 157 h 173"/>
                <a:gd name="T50" fmla="*/ 109 w 156"/>
                <a:gd name="T51" fmla="*/ 149 h 173"/>
                <a:gd name="T52" fmla="*/ 120 w 156"/>
                <a:gd name="T53" fmla="*/ 129 h 173"/>
                <a:gd name="T54" fmla="*/ 129 w 156"/>
                <a:gd name="T55" fmla="*/ 103 h 173"/>
                <a:gd name="T56" fmla="*/ 129 w 156"/>
                <a:gd name="T57" fmla="*/ 86 h 173"/>
                <a:gd name="T58" fmla="*/ 126 w 156"/>
                <a:gd name="T59" fmla="*/ 57 h 173"/>
                <a:gd name="T60" fmla="*/ 114 w 156"/>
                <a:gd name="T61" fmla="*/ 31 h 173"/>
                <a:gd name="T62" fmla="*/ 100 w 156"/>
                <a:gd name="T63" fmla="*/ 17 h 173"/>
                <a:gd name="T64" fmla="*/ 78 w 156"/>
                <a:gd name="T65" fmla="*/ 11 h 173"/>
                <a:gd name="T66" fmla="*/ 68 w 156"/>
                <a:gd name="T67" fmla="*/ 11 h 173"/>
                <a:gd name="T68" fmla="*/ 48 w 156"/>
                <a:gd name="T69" fmla="*/ 23 h 173"/>
                <a:gd name="T70" fmla="*/ 34 w 156"/>
                <a:gd name="T71" fmla="*/ 40 h 173"/>
                <a:gd name="T72" fmla="*/ 28 w 156"/>
                <a:gd name="T73" fmla="*/ 65 h 173"/>
                <a:gd name="T74" fmla="*/ 25 w 156"/>
                <a:gd name="T75" fmla="*/ 82 h 1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56"/>
                <a:gd name="T115" fmla="*/ 0 h 173"/>
                <a:gd name="T116" fmla="*/ 156 w 156"/>
                <a:gd name="T117" fmla="*/ 173 h 17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56" h="173">
                  <a:moveTo>
                    <a:pt x="77" y="173"/>
                  </a:moveTo>
                  <a:lnTo>
                    <a:pt x="77" y="173"/>
                  </a:lnTo>
                  <a:lnTo>
                    <a:pt x="62" y="170"/>
                  </a:lnTo>
                  <a:lnTo>
                    <a:pt x="48" y="165"/>
                  </a:lnTo>
                  <a:lnTo>
                    <a:pt x="34" y="159"/>
                  </a:lnTo>
                  <a:lnTo>
                    <a:pt x="23" y="148"/>
                  </a:lnTo>
                  <a:lnTo>
                    <a:pt x="14" y="134"/>
                  </a:lnTo>
                  <a:lnTo>
                    <a:pt x="6" y="119"/>
                  </a:lnTo>
                  <a:lnTo>
                    <a:pt x="3" y="102"/>
                  </a:lnTo>
                  <a:lnTo>
                    <a:pt x="0" y="85"/>
                  </a:lnTo>
                  <a:lnTo>
                    <a:pt x="3" y="68"/>
                  </a:lnTo>
                  <a:lnTo>
                    <a:pt x="6" y="54"/>
                  </a:lnTo>
                  <a:lnTo>
                    <a:pt x="14" y="40"/>
                  </a:lnTo>
                  <a:lnTo>
                    <a:pt x="23" y="26"/>
                  </a:lnTo>
                  <a:lnTo>
                    <a:pt x="34" y="14"/>
                  </a:lnTo>
                  <a:lnTo>
                    <a:pt x="48" y="6"/>
                  </a:lnTo>
                  <a:lnTo>
                    <a:pt x="62" y="3"/>
                  </a:lnTo>
                  <a:lnTo>
                    <a:pt x="82" y="0"/>
                  </a:lnTo>
                  <a:lnTo>
                    <a:pt x="94" y="3"/>
                  </a:lnTo>
                  <a:lnTo>
                    <a:pt x="108" y="6"/>
                  </a:lnTo>
                  <a:lnTo>
                    <a:pt x="122" y="14"/>
                  </a:lnTo>
                  <a:lnTo>
                    <a:pt x="133" y="23"/>
                  </a:lnTo>
                  <a:lnTo>
                    <a:pt x="142" y="37"/>
                  </a:lnTo>
                  <a:lnTo>
                    <a:pt x="150" y="51"/>
                  </a:lnTo>
                  <a:lnTo>
                    <a:pt x="156" y="68"/>
                  </a:lnTo>
                  <a:lnTo>
                    <a:pt x="156" y="88"/>
                  </a:lnTo>
                  <a:lnTo>
                    <a:pt x="156" y="108"/>
                  </a:lnTo>
                  <a:lnTo>
                    <a:pt x="150" y="125"/>
                  </a:lnTo>
                  <a:lnTo>
                    <a:pt x="142" y="139"/>
                  </a:lnTo>
                  <a:lnTo>
                    <a:pt x="131" y="153"/>
                  </a:lnTo>
                  <a:lnTo>
                    <a:pt x="119" y="162"/>
                  </a:lnTo>
                  <a:lnTo>
                    <a:pt x="105" y="168"/>
                  </a:lnTo>
                  <a:lnTo>
                    <a:pt x="91" y="173"/>
                  </a:lnTo>
                  <a:lnTo>
                    <a:pt x="77" y="173"/>
                  </a:lnTo>
                  <a:close/>
                  <a:moveTo>
                    <a:pt x="25" y="82"/>
                  </a:moveTo>
                  <a:lnTo>
                    <a:pt x="25" y="82"/>
                  </a:lnTo>
                  <a:lnTo>
                    <a:pt x="28" y="102"/>
                  </a:lnTo>
                  <a:lnTo>
                    <a:pt x="31" y="119"/>
                  </a:lnTo>
                  <a:lnTo>
                    <a:pt x="37" y="131"/>
                  </a:lnTo>
                  <a:lnTo>
                    <a:pt x="43" y="142"/>
                  </a:lnTo>
                  <a:lnTo>
                    <a:pt x="51" y="151"/>
                  </a:lnTo>
                  <a:lnTo>
                    <a:pt x="60" y="156"/>
                  </a:lnTo>
                  <a:lnTo>
                    <a:pt x="71" y="159"/>
                  </a:lnTo>
                  <a:lnTo>
                    <a:pt x="79" y="162"/>
                  </a:lnTo>
                  <a:lnTo>
                    <a:pt x="91" y="159"/>
                  </a:lnTo>
                  <a:lnTo>
                    <a:pt x="102" y="156"/>
                  </a:lnTo>
                  <a:lnTo>
                    <a:pt x="111" y="151"/>
                  </a:lnTo>
                  <a:lnTo>
                    <a:pt x="116" y="142"/>
                  </a:lnTo>
                  <a:lnTo>
                    <a:pt x="122" y="131"/>
                  </a:lnTo>
                  <a:lnTo>
                    <a:pt x="128" y="119"/>
                  </a:lnTo>
                  <a:lnTo>
                    <a:pt x="131" y="105"/>
                  </a:lnTo>
                  <a:lnTo>
                    <a:pt x="131" y="88"/>
                  </a:lnTo>
                  <a:lnTo>
                    <a:pt x="131" y="71"/>
                  </a:lnTo>
                  <a:lnTo>
                    <a:pt x="128" y="57"/>
                  </a:lnTo>
                  <a:lnTo>
                    <a:pt x="122" y="43"/>
                  </a:lnTo>
                  <a:lnTo>
                    <a:pt x="116" y="31"/>
                  </a:lnTo>
                  <a:lnTo>
                    <a:pt x="111" y="23"/>
                  </a:lnTo>
                  <a:lnTo>
                    <a:pt x="102" y="17"/>
                  </a:lnTo>
                  <a:lnTo>
                    <a:pt x="91" y="11"/>
                  </a:lnTo>
                  <a:lnTo>
                    <a:pt x="79" y="11"/>
                  </a:lnTo>
                  <a:lnTo>
                    <a:pt x="68" y="11"/>
                  </a:lnTo>
                  <a:lnTo>
                    <a:pt x="57" y="14"/>
                  </a:lnTo>
                  <a:lnTo>
                    <a:pt x="48" y="23"/>
                  </a:lnTo>
                  <a:lnTo>
                    <a:pt x="40" y="28"/>
                  </a:lnTo>
                  <a:lnTo>
                    <a:pt x="34" y="40"/>
                  </a:lnTo>
                  <a:lnTo>
                    <a:pt x="31" y="51"/>
                  </a:lnTo>
                  <a:lnTo>
                    <a:pt x="28" y="65"/>
                  </a:lnTo>
                  <a:lnTo>
                    <a:pt x="25" y="82"/>
                  </a:lnTo>
                  <a:close/>
                </a:path>
              </a:pathLst>
            </a:custGeom>
            <a:solidFill>
              <a:schemeClr val="tx1"/>
            </a:solidFill>
            <a:ln w="9525">
              <a:noFill/>
              <a:round/>
              <a:headEnd/>
              <a:tailEnd/>
            </a:ln>
          </p:spPr>
          <p:txBody>
            <a:bodyPr/>
            <a:lstStyle/>
            <a:p>
              <a:endParaRPr lang="en-US"/>
            </a:p>
          </p:txBody>
        </p:sp>
        <p:sp>
          <p:nvSpPr>
            <p:cNvPr id="28" name="Freeform 1727"/>
            <p:cNvSpPr>
              <a:spLocks/>
            </p:cNvSpPr>
            <p:nvPr/>
          </p:nvSpPr>
          <p:spPr bwMode="auto">
            <a:xfrm>
              <a:off x="4365" y="2867"/>
              <a:ext cx="100" cy="167"/>
            </a:xfrm>
            <a:custGeom>
              <a:avLst/>
              <a:gdLst>
                <a:gd name="T0" fmla="*/ 37 w 100"/>
                <a:gd name="T1" fmla="*/ 167 h 167"/>
                <a:gd name="T2" fmla="*/ 0 w 100"/>
                <a:gd name="T3" fmla="*/ 167 h 167"/>
                <a:gd name="T4" fmla="*/ 0 w 100"/>
                <a:gd name="T5" fmla="*/ 167 h 167"/>
                <a:gd name="T6" fmla="*/ 6 w 100"/>
                <a:gd name="T7" fmla="*/ 165 h 167"/>
                <a:gd name="T8" fmla="*/ 6 w 100"/>
                <a:gd name="T9" fmla="*/ 156 h 167"/>
                <a:gd name="T10" fmla="*/ 6 w 100"/>
                <a:gd name="T11" fmla="*/ 11 h 167"/>
                <a:gd name="T12" fmla="*/ 6 w 100"/>
                <a:gd name="T13" fmla="*/ 11 h 167"/>
                <a:gd name="T14" fmla="*/ 6 w 100"/>
                <a:gd name="T15" fmla="*/ 3 h 167"/>
                <a:gd name="T16" fmla="*/ 0 w 100"/>
                <a:gd name="T17" fmla="*/ 0 h 167"/>
                <a:gd name="T18" fmla="*/ 100 w 100"/>
                <a:gd name="T19" fmla="*/ 0 h 167"/>
                <a:gd name="T20" fmla="*/ 100 w 100"/>
                <a:gd name="T21" fmla="*/ 23 h 167"/>
                <a:gd name="T22" fmla="*/ 100 w 100"/>
                <a:gd name="T23" fmla="*/ 23 h 167"/>
                <a:gd name="T24" fmla="*/ 91 w 100"/>
                <a:gd name="T25" fmla="*/ 14 h 167"/>
                <a:gd name="T26" fmla="*/ 77 w 100"/>
                <a:gd name="T27" fmla="*/ 11 h 167"/>
                <a:gd name="T28" fmla="*/ 77 w 100"/>
                <a:gd name="T29" fmla="*/ 11 h 167"/>
                <a:gd name="T30" fmla="*/ 31 w 100"/>
                <a:gd name="T31" fmla="*/ 11 h 167"/>
                <a:gd name="T32" fmla="*/ 31 w 100"/>
                <a:gd name="T33" fmla="*/ 68 h 167"/>
                <a:gd name="T34" fmla="*/ 71 w 100"/>
                <a:gd name="T35" fmla="*/ 68 h 167"/>
                <a:gd name="T36" fmla="*/ 71 w 100"/>
                <a:gd name="T37" fmla="*/ 68 h 167"/>
                <a:gd name="T38" fmla="*/ 77 w 100"/>
                <a:gd name="T39" fmla="*/ 65 h 167"/>
                <a:gd name="T40" fmla="*/ 80 w 100"/>
                <a:gd name="T41" fmla="*/ 62 h 167"/>
                <a:gd name="T42" fmla="*/ 80 w 100"/>
                <a:gd name="T43" fmla="*/ 88 h 167"/>
                <a:gd name="T44" fmla="*/ 80 w 100"/>
                <a:gd name="T45" fmla="*/ 88 h 167"/>
                <a:gd name="T46" fmla="*/ 77 w 100"/>
                <a:gd name="T47" fmla="*/ 82 h 167"/>
                <a:gd name="T48" fmla="*/ 71 w 100"/>
                <a:gd name="T49" fmla="*/ 82 h 167"/>
                <a:gd name="T50" fmla="*/ 31 w 100"/>
                <a:gd name="T51" fmla="*/ 82 h 167"/>
                <a:gd name="T52" fmla="*/ 31 w 100"/>
                <a:gd name="T53" fmla="*/ 156 h 167"/>
                <a:gd name="T54" fmla="*/ 31 w 100"/>
                <a:gd name="T55" fmla="*/ 156 h 167"/>
                <a:gd name="T56" fmla="*/ 31 w 100"/>
                <a:gd name="T57" fmla="*/ 165 h 167"/>
                <a:gd name="T58" fmla="*/ 37 w 100"/>
                <a:gd name="T59" fmla="*/ 167 h 167"/>
                <a:gd name="T60" fmla="*/ 37 w 100"/>
                <a:gd name="T61" fmla="*/ 167 h 16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100"/>
                <a:gd name="T94" fmla="*/ 0 h 167"/>
                <a:gd name="T95" fmla="*/ 100 w 100"/>
                <a:gd name="T96" fmla="*/ 167 h 167"/>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100" h="167">
                  <a:moveTo>
                    <a:pt x="37" y="167"/>
                  </a:moveTo>
                  <a:lnTo>
                    <a:pt x="0" y="167"/>
                  </a:lnTo>
                  <a:lnTo>
                    <a:pt x="6" y="165"/>
                  </a:lnTo>
                  <a:lnTo>
                    <a:pt x="6" y="156"/>
                  </a:lnTo>
                  <a:lnTo>
                    <a:pt x="6" y="11"/>
                  </a:lnTo>
                  <a:lnTo>
                    <a:pt x="6" y="3"/>
                  </a:lnTo>
                  <a:lnTo>
                    <a:pt x="0" y="0"/>
                  </a:lnTo>
                  <a:lnTo>
                    <a:pt x="100" y="0"/>
                  </a:lnTo>
                  <a:lnTo>
                    <a:pt x="100" y="23"/>
                  </a:lnTo>
                  <a:lnTo>
                    <a:pt x="91" y="14"/>
                  </a:lnTo>
                  <a:lnTo>
                    <a:pt x="77" y="11"/>
                  </a:lnTo>
                  <a:lnTo>
                    <a:pt x="31" y="11"/>
                  </a:lnTo>
                  <a:lnTo>
                    <a:pt x="31" y="68"/>
                  </a:lnTo>
                  <a:lnTo>
                    <a:pt x="71" y="68"/>
                  </a:lnTo>
                  <a:lnTo>
                    <a:pt x="77" y="65"/>
                  </a:lnTo>
                  <a:lnTo>
                    <a:pt x="80" y="62"/>
                  </a:lnTo>
                  <a:lnTo>
                    <a:pt x="80" y="88"/>
                  </a:lnTo>
                  <a:lnTo>
                    <a:pt x="77" y="82"/>
                  </a:lnTo>
                  <a:lnTo>
                    <a:pt x="71" y="82"/>
                  </a:lnTo>
                  <a:lnTo>
                    <a:pt x="31" y="82"/>
                  </a:lnTo>
                  <a:lnTo>
                    <a:pt x="31" y="156"/>
                  </a:lnTo>
                  <a:lnTo>
                    <a:pt x="31" y="165"/>
                  </a:lnTo>
                  <a:lnTo>
                    <a:pt x="37" y="167"/>
                  </a:lnTo>
                  <a:close/>
                </a:path>
              </a:pathLst>
            </a:custGeom>
            <a:solidFill>
              <a:schemeClr val="tx1"/>
            </a:solidFill>
            <a:ln w="9525">
              <a:noFill/>
              <a:round/>
              <a:headEnd/>
              <a:tailEnd/>
            </a:ln>
          </p:spPr>
          <p:txBody>
            <a:bodyPr/>
            <a:lstStyle/>
            <a:p>
              <a:endParaRPr lang="en-US"/>
            </a:p>
          </p:txBody>
        </p:sp>
      </p:grpSp>
    </p:spTree>
    <p:extLst>
      <p:ext uri="{BB962C8B-B14F-4D97-AF65-F5344CB8AC3E}">
        <p14:creationId xmlns:p14="http://schemas.microsoft.com/office/powerpoint/2010/main" val="703735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Future Research</a:t>
            </a:r>
            <a:endParaRPr lang="en-GB" dirty="0"/>
          </a:p>
        </p:txBody>
      </p:sp>
      <p:sp>
        <p:nvSpPr>
          <p:cNvPr id="3" name="Content Placeholder 2"/>
          <p:cNvSpPr>
            <a:spLocks noGrp="1"/>
          </p:cNvSpPr>
          <p:nvPr>
            <p:ph idx="1"/>
          </p:nvPr>
        </p:nvSpPr>
        <p:spPr/>
        <p:txBody>
          <a:bodyPr>
            <a:normAutofit/>
          </a:bodyPr>
          <a:lstStyle/>
          <a:p>
            <a:r>
              <a:rPr lang="en-GB" sz="2800" dirty="0"/>
              <a:t>There is a need for repeated national prevalence estimates to further assess CKD patterns over </a:t>
            </a:r>
            <a:r>
              <a:rPr lang="en-GB" sz="2800" dirty="0" smtClean="0"/>
              <a:t>time</a:t>
            </a:r>
          </a:p>
          <a:p>
            <a:endParaRPr lang="en-GB" sz="2800" dirty="0"/>
          </a:p>
          <a:p>
            <a:r>
              <a:rPr lang="en-GB" sz="2800" dirty="0"/>
              <a:t>Periodic assessment of </a:t>
            </a:r>
            <a:r>
              <a:rPr lang="en-GB" sz="2800" dirty="0" err="1"/>
              <a:t>eGFR</a:t>
            </a:r>
            <a:r>
              <a:rPr lang="en-GB" sz="2800" dirty="0"/>
              <a:t> </a:t>
            </a:r>
            <a:r>
              <a:rPr lang="en-GB" sz="2800" dirty="0" smtClean="0"/>
              <a:t>in </a:t>
            </a:r>
            <a:r>
              <a:rPr lang="en-GB" sz="2800" dirty="0"/>
              <a:t>future HSEs is needed to evaluate trends in </a:t>
            </a:r>
            <a:r>
              <a:rPr lang="en-GB" sz="2800" dirty="0" smtClean="0"/>
              <a:t>CKD</a:t>
            </a:r>
          </a:p>
          <a:p>
            <a:endParaRPr lang="en-GB" sz="2800" dirty="0"/>
          </a:p>
          <a:p>
            <a:r>
              <a:rPr lang="en-GB" sz="2800" dirty="0" smtClean="0"/>
              <a:t>Use </a:t>
            </a:r>
            <a:r>
              <a:rPr lang="en-GB" sz="2800" dirty="0"/>
              <a:t>measures of albuminuria </a:t>
            </a:r>
            <a:r>
              <a:rPr lang="en-GB" sz="2800" dirty="0" smtClean="0"/>
              <a:t>and </a:t>
            </a:r>
            <a:r>
              <a:rPr lang="en-GB" sz="2800" dirty="0" err="1"/>
              <a:t>Cystatin</a:t>
            </a:r>
            <a:r>
              <a:rPr lang="en-GB" sz="2800" dirty="0"/>
              <a:t> C, both of which were available in HSE 2009 and </a:t>
            </a:r>
            <a:r>
              <a:rPr lang="en-GB" sz="2800" dirty="0" smtClean="0"/>
              <a:t>2010</a:t>
            </a:r>
          </a:p>
          <a:p>
            <a:endParaRPr lang="en-GB" dirty="0" smtClean="0"/>
          </a:p>
          <a:p>
            <a:endParaRPr lang="en-GB" dirty="0" smtClean="0"/>
          </a:p>
          <a:p>
            <a:endParaRPr lang="en-GB" dirty="0" smtClean="0"/>
          </a:p>
          <a:p>
            <a:endParaRPr lang="en-GB" dirty="0"/>
          </a:p>
        </p:txBody>
      </p:sp>
    </p:spTree>
    <p:extLst>
      <p:ext uri="{BB962C8B-B14F-4D97-AF65-F5344CB8AC3E}">
        <p14:creationId xmlns:p14="http://schemas.microsoft.com/office/powerpoint/2010/main" val="15188250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556792"/>
            <a:ext cx="3826768" cy="2736304"/>
          </a:xfrm>
        </p:spPr>
        <p:txBody>
          <a:bodyPr/>
          <a:lstStyle/>
          <a:p>
            <a:pPr algn="ctr"/>
            <a:r>
              <a:rPr lang="en-GB" sz="5400" dirty="0" smtClean="0"/>
              <a:t>Thank you!</a:t>
            </a:r>
            <a:br>
              <a:rPr lang="en-GB" sz="5400" dirty="0" smtClean="0"/>
            </a:br>
            <a:r>
              <a:rPr lang="en-GB" sz="5400" dirty="0" smtClean="0"/>
              <a:t/>
            </a:r>
            <a:br>
              <a:rPr lang="en-GB" sz="5400" dirty="0" smtClean="0"/>
            </a:br>
            <a:r>
              <a:rPr lang="en-GB" sz="5400" dirty="0" smtClean="0"/>
              <a:t>Any</a:t>
            </a:r>
            <a:br>
              <a:rPr lang="en-GB" sz="5400" dirty="0" smtClean="0"/>
            </a:br>
            <a:r>
              <a:rPr lang="en-GB" sz="5400" dirty="0" smtClean="0"/>
              <a:t>Questions?</a:t>
            </a:r>
            <a:endParaRPr lang="en-GB" sz="5400" dirty="0"/>
          </a:p>
        </p:txBody>
      </p:sp>
      <p:pic>
        <p:nvPicPr>
          <p:cNvPr id="4" name="Picture 2" descr="C:\Users\gra1g11\AppData\Local\Microsoft\Windows\Temporary Internet Files\Content.IE5\8G925C25\MC900441498[1].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03848" y="-99392"/>
            <a:ext cx="5400600" cy="5234428"/>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0" y="5445225"/>
            <a:ext cx="8244408" cy="1077218"/>
          </a:xfrm>
          <a:prstGeom prst="rect">
            <a:avLst/>
          </a:prstGeom>
          <a:noFill/>
        </p:spPr>
        <p:txBody>
          <a:bodyPr wrap="square" rtlCol="0">
            <a:spAutoFit/>
          </a:bodyPr>
          <a:lstStyle/>
          <a:p>
            <a:pPr algn="ctr"/>
            <a:r>
              <a:rPr lang="en-GB" sz="3200" b="1" dirty="0" smtClean="0">
                <a:solidFill>
                  <a:srgbClr val="0070C0"/>
                </a:solidFill>
              </a:rPr>
              <a:t>E-mail: G.Aitken@soton.ac.uk</a:t>
            </a:r>
          </a:p>
          <a:p>
            <a:pPr algn="ctr"/>
            <a:r>
              <a:rPr lang="en-GB" sz="3200" b="1" dirty="0" smtClean="0">
                <a:solidFill>
                  <a:srgbClr val="0070C0"/>
                </a:solidFill>
              </a:rPr>
              <a:t>Twitter: G_Aitken1</a:t>
            </a:r>
            <a:endParaRPr lang="en-GB" sz="3200" b="1" dirty="0">
              <a:solidFill>
                <a:srgbClr val="0070C0"/>
              </a:solidFill>
            </a:endParaRPr>
          </a:p>
        </p:txBody>
      </p:sp>
    </p:spTree>
    <p:extLst>
      <p:ext uri="{BB962C8B-B14F-4D97-AF65-F5344CB8AC3E}">
        <p14:creationId xmlns:p14="http://schemas.microsoft.com/office/powerpoint/2010/main" val="21127192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19256" cy="1143000"/>
          </a:xfrm>
        </p:spPr>
        <p:txBody>
          <a:bodyPr/>
          <a:lstStyle/>
          <a:p>
            <a:r>
              <a:rPr lang="en-GB" dirty="0" smtClean="0"/>
              <a:t>What is Chronic Kidney Disease?</a:t>
            </a:r>
            <a:endParaRPr lang="en-GB" dirty="0"/>
          </a:p>
        </p:txBody>
      </p:sp>
      <p:sp>
        <p:nvSpPr>
          <p:cNvPr id="3" name="Content Placeholder 2"/>
          <p:cNvSpPr>
            <a:spLocks noGrp="1"/>
          </p:cNvSpPr>
          <p:nvPr>
            <p:ph idx="1"/>
          </p:nvPr>
        </p:nvSpPr>
        <p:spPr/>
        <p:txBody>
          <a:bodyPr/>
          <a:lstStyle/>
          <a:p>
            <a:r>
              <a:rPr lang="en-GB" sz="3200" dirty="0" smtClean="0"/>
              <a:t>Defined as specific loss of kidney function  </a:t>
            </a:r>
            <a:r>
              <a:rPr lang="en-GB" altLang="en-US" sz="3200" dirty="0"/>
              <a:t>or damage over a specified time period</a:t>
            </a:r>
          </a:p>
          <a:p>
            <a:r>
              <a:rPr lang="en-GB" sz="3200" dirty="0" smtClean="0"/>
              <a:t>Loss of function can lead to a variety of health problems</a:t>
            </a:r>
          </a:p>
          <a:p>
            <a:r>
              <a:rPr lang="en-GB" sz="3200" dirty="0" smtClean="0"/>
              <a:t>CKD is usually asymptomatic</a:t>
            </a:r>
          </a:p>
          <a:p>
            <a:r>
              <a:rPr lang="en-GB" sz="3200" dirty="0" smtClean="0"/>
              <a:t>CKD can be measured by computing the Glomerular Filtration Rate (GFR)</a:t>
            </a:r>
          </a:p>
          <a:p>
            <a:r>
              <a:rPr lang="en-GB" sz="3200" dirty="0"/>
              <a:t>CKD if GFR less than 60 (Stage 3-5)</a:t>
            </a:r>
          </a:p>
          <a:p>
            <a:endParaRPr lang="en-GB" sz="3200" dirty="0" smtClean="0"/>
          </a:p>
          <a:p>
            <a:endParaRPr lang="en-GB" sz="2800" dirty="0" smtClean="0"/>
          </a:p>
          <a:p>
            <a:endParaRPr lang="en-GB" dirty="0"/>
          </a:p>
          <a:p>
            <a:endParaRPr lang="en-GB" dirty="0"/>
          </a:p>
        </p:txBody>
      </p:sp>
    </p:spTree>
    <p:extLst>
      <p:ext uri="{BB962C8B-B14F-4D97-AF65-F5344CB8AC3E}">
        <p14:creationId xmlns:p14="http://schemas.microsoft.com/office/powerpoint/2010/main" val="13017046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CKD: What is unknown</a:t>
            </a:r>
            <a:endParaRPr lang="en-GB" dirty="0"/>
          </a:p>
        </p:txBody>
      </p:sp>
      <p:sp>
        <p:nvSpPr>
          <p:cNvPr id="3" name="Content Placeholder 2"/>
          <p:cNvSpPr>
            <a:spLocks noGrp="1"/>
          </p:cNvSpPr>
          <p:nvPr>
            <p:ph idx="1"/>
          </p:nvPr>
        </p:nvSpPr>
        <p:spPr/>
        <p:txBody>
          <a:bodyPr>
            <a:normAutofit/>
          </a:bodyPr>
          <a:lstStyle/>
          <a:p>
            <a:r>
              <a:rPr lang="en-GB" sz="3200" dirty="0"/>
              <a:t>V</a:t>
            </a:r>
            <a:r>
              <a:rPr lang="en-GB" sz="3200" dirty="0" smtClean="0"/>
              <a:t>ery </a:t>
            </a:r>
            <a:r>
              <a:rPr lang="en-GB" sz="3200" dirty="0"/>
              <a:t>limited data on changes in CKD prevalence over </a:t>
            </a:r>
            <a:r>
              <a:rPr lang="en-GB" sz="3200" dirty="0" smtClean="0"/>
              <a:t>time in England</a:t>
            </a:r>
          </a:p>
          <a:p>
            <a:endParaRPr lang="en-GB" sz="3200" dirty="0" smtClean="0"/>
          </a:p>
          <a:p>
            <a:r>
              <a:rPr lang="en-GB" sz="3200" dirty="0"/>
              <a:t>Information on prevalence change is needed to assess the impact of trends in underlying determinants, and of strategies to prevent and manage </a:t>
            </a:r>
            <a:r>
              <a:rPr lang="en-GB" sz="3200" dirty="0" smtClean="0"/>
              <a:t>CKD</a:t>
            </a:r>
            <a:endParaRPr lang="en-GB" sz="3200" dirty="0"/>
          </a:p>
        </p:txBody>
      </p:sp>
    </p:spTree>
    <p:extLst>
      <p:ext uri="{BB962C8B-B14F-4D97-AF65-F5344CB8AC3E}">
        <p14:creationId xmlns:p14="http://schemas.microsoft.com/office/powerpoint/2010/main" val="34741510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Aim</a:t>
            </a:r>
            <a:endParaRPr lang="en-GB" dirty="0"/>
          </a:p>
        </p:txBody>
      </p:sp>
      <p:sp>
        <p:nvSpPr>
          <p:cNvPr id="3" name="Content Placeholder 2"/>
          <p:cNvSpPr>
            <a:spLocks noGrp="1"/>
          </p:cNvSpPr>
          <p:nvPr>
            <p:ph idx="1"/>
          </p:nvPr>
        </p:nvSpPr>
        <p:spPr/>
        <p:txBody>
          <a:bodyPr>
            <a:normAutofit fontScale="47500" lnSpcReduction="20000"/>
          </a:bodyPr>
          <a:lstStyle/>
          <a:p>
            <a:r>
              <a:rPr lang="en-GB" sz="8000" dirty="0" smtClean="0"/>
              <a:t>To compare the </a:t>
            </a:r>
            <a:r>
              <a:rPr lang="en-GB" sz="8000" dirty="0"/>
              <a:t>prevalence of CKD in the nationally representative Health Survey for England (HSE) 2003 with the combined HSE 2009-10 dataset and </a:t>
            </a:r>
            <a:r>
              <a:rPr lang="en-GB" sz="8000" dirty="0" smtClean="0"/>
              <a:t>examine the </a:t>
            </a:r>
            <a:r>
              <a:rPr lang="en-GB" sz="8000" dirty="0"/>
              <a:t>effects of changes in obesity, diabetes and hypertension prevalence over this </a:t>
            </a:r>
            <a:r>
              <a:rPr lang="en-GB" sz="8000" dirty="0" smtClean="0"/>
              <a:t>period</a:t>
            </a:r>
            <a:endParaRPr lang="en-GB" sz="8000" dirty="0" smtClean="0">
              <a:solidFill>
                <a:schemeClr val="bg1"/>
              </a:solidFill>
            </a:endParaRPr>
          </a:p>
          <a:p>
            <a:pPr marL="0" indent="0">
              <a:buNone/>
            </a:pPr>
            <a:r>
              <a:rPr lang="en-GB" sz="3000" dirty="0" smtClean="0">
                <a:solidFill>
                  <a:schemeClr val="bg1"/>
                </a:solidFill>
              </a:rPr>
              <a:t>1) To derive small area estimation models for CKD at a national scale.</a:t>
            </a:r>
          </a:p>
          <a:p>
            <a:pPr marL="0" indent="0">
              <a:buNone/>
            </a:pPr>
            <a:r>
              <a:rPr lang="en-GB" sz="3000" dirty="0" smtClean="0">
                <a:solidFill>
                  <a:schemeClr val="bg1"/>
                </a:solidFill>
              </a:rPr>
              <a:t>2) To explore differences in the geographies of CKD derived from these contrasting estimation models.</a:t>
            </a:r>
          </a:p>
          <a:p>
            <a:pPr marL="0" indent="0">
              <a:buNone/>
            </a:pPr>
            <a:r>
              <a:rPr lang="en-GB" sz="3000" dirty="0" smtClean="0">
                <a:solidFill>
                  <a:schemeClr val="bg1"/>
                </a:solidFill>
              </a:rPr>
              <a:t>3) To assess implications for national CKD prevalence.</a:t>
            </a:r>
            <a:endParaRPr lang="en-GB" sz="3000" dirty="0" smtClean="0">
              <a:solidFill>
                <a:schemeClr val="bg1"/>
              </a:solidFill>
              <a:cs typeface="Lucida Sans"/>
            </a:endParaRPr>
          </a:p>
          <a:p>
            <a:endParaRPr lang="en-GB" dirty="0"/>
          </a:p>
        </p:txBody>
      </p:sp>
    </p:spTree>
    <p:extLst>
      <p:ext uri="{BB962C8B-B14F-4D97-AF65-F5344CB8AC3E}">
        <p14:creationId xmlns:p14="http://schemas.microsoft.com/office/powerpoint/2010/main" val="15593764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Methods</a:t>
            </a:r>
            <a:endParaRPr lang="en-GB" dirty="0"/>
          </a:p>
        </p:txBody>
      </p:sp>
      <p:sp>
        <p:nvSpPr>
          <p:cNvPr id="3" name="Content Placeholder 2"/>
          <p:cNvSpPr>
            <a:spLocks noGrp="1"/>
          </p:cNvSpPr>
          <p:nvPr>
            <p:ph idx="1"/>
          </p:nvPr>
        </p:nvSpPr>
        <p:spPr/>
        <p:txBody>
          <a:bodyPr>
            <a:noAutofit/>
          </a:bodyPr>
          <a:lstStyle/>
          <a:p>
            <a:r>
              <a:rPr lang="en-GB" sz="2300" dirty="0"/>
              <a:t>Use of 2003 and pooled 2009-10 Health Survey for </a:t>
            </a:r>
            <a:r>
              <a:rPr lang="en-GB" sz="2300" dirty="0" smtClean="0"/>
              <a:t>England (HSE), </a:t>
            </a:r>
            <a:r>
              <a:rPr lang="en-GB" sz="2300" dirty="0"/>
              <a:t>individuals aged 16+ with valid serum creatinine value (7,850 from 2003 HSE and 6,046 individuals from 2009/10 </a:t>
            </a:r>
            <a:r>
              <a:rPr lang="en-GB" sz="2300" dirty="0" smtClean="0"/>
              <a:t>HSEs)</a:t>
            </a:r>
          </a:p>
          <a:p>
            <a:r>
              <a:rPr lang="en-GB" sz="2300" dirty="0" smtClean="0"/>
              <a:t>Used age, sex, ethnicity, socio-demographic factors (household tenure and education status) and clinical factors (smoking, BMI, HDL cholesterol, total cholesterol, doctor diagnosed diabetes and doctor diagnosed hypertension)</a:t>
            </a:r>
            <a:endParaRPr lang="en-GB" sz="2300" dirty="0"/>
          </a:p>
          <a:p>
            <a:r>
              <a:rPr lang="en-GB" sz="2300" dirty="0" smtClean="0"/>
              <a:t>Prevalence </a:t>
            </a:r>
            <a:r>
              <a:rPr lang="en-GB" sz="2300" dirty="0"/>
              <a:t>of stage 3-5 CKD </a:t>
            </a:r>
            <a:r>
              <a:rPr lang="en-GB" sz="2300" dirty="0" smtClean="0"/>
              <a:t>(</a:t>
            </a:r>
            <a:r>
              <a:rPr lang="en-GB" sz="2300" dirty="0" err="1" smtClean="0"/>
              <a:t>eGFR</a:t>
            </a:r>
            <a:r>
              <a:rPr lang="en-GB" sz="2300" dirty="0" smtClean="0"/>
              <a:t>&lt;60ml/min/1.73m</a:t>
            </a:r>
            <a:r>
              <a:rPr lang="en-GB" sz="2300" baseline="30000" dirty="0" smtClean="0"/>
              <a:t>2</a:t>
            </a:r>
            <a:r>
              <a:rPr lang="en-GB" sz="2300" dirty="0"/>
              <a:t>) was calculated using </a:t>
            </a:r>
            <a:r>
              <a:rPr lang="en-GB" sz="2300" dirty="0" smtClean="0"/>
              <a:t>the </a:t>
            </a:r>
            <a:r>
              <a:rPr lang="en-GB" sz="2300" dirty="0"/>
              <a:t>MDRD </a:t>
            </a:r>
            <a:r>
              <a:rPr lang="en-GB" sz="2300" dirty="0" smtClean="0"/>
              <a:t>formula</a:t>
            </a:r>
          </a:p>
          <a:p>
            <a:r>
              <a:rPr lang="en-GB" sz="2300" dirty="0" smtClean="0"/>
              <a:t>Multivariate </a:t>
            </a:r>
            <a:r>
              <a:rPr lang="en-GB" sz="2300" dirty="0"/>
              <a:t>logistic regression modelling was used to adjust time changes for socio-demographic and clinical </a:t>
            </a:r>
            <a:r>
              <a:rPr lang="en-GB" sz="2300" dirty="0" smtClean="0"/>
              <a:t>factors</a:t>
            </a:r>
            <a:endParaRPr lang="en-GB" sz="2300" dirty="0"/>
          </a:p>
        </p:txBody>
      </p:sp>
    </p:spTree>
    <p:extLst>
      <p:ext uri="{BB962C8B-B14F-4D97-AF65-F5344CB8AC3E}">
        <p14:creationId xmlns:p14="http://schemas.microsoft.com/office/powerpoint/2010/main" val="36524172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Results: Distribution of </a:t>
            </a:r>
            <a:r>
              <a:rPr lang="en-GB" dirty="0" err="1" smtClean="0"/>
              <a:t>eGFR</a:t>
            </a:r>
            <a:endParaRPr lang="en-GB" dirty="0"/>
          </a:p>
        </p:txBody>
      </p:sp>
      <p:pic>
        <p:nvPicPr>
          <p:cNvPr id="5" name="Content Placeholder 4"/>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95536" y="1268760"/>
            <a:ext cx="7776864" cy="4608512"/>
          </a:xfrm>
          <a:prstGeom prst="rect">
            <a:avLst/>
          </a:prstGeom>
          <a:noFill/>
          <a:ln>
            <a:noFill/>
          </a:ln>
        </p:spPr>
      </p:pic>
      <p:sp>
        <p:nvSpPr>
          <p:cNvPr id="6" name="TextBox 5"/>
          <p:cNvSpPr txBox="1"/>
          <p:nvPr/>
        </p:nvSpPr>
        <p:spPr>
          <a:xfrm>
            <a:off x="611560" y="5877272"/>
            <a:ext cx="7416824" cy="830997"/>
          </a:xfrm>
          <a:prstGeom prst="rect">
            <a:avLst/>
          </a:prstGeom>
          <a:noFill/>
        </p:spPr>
        <p:txBody>
          <a:bodyPr wrap="square" rtlCol="0">
            <a:spAutoFit/>
          </a:bodyPr>
          <a:lstStyle/>
          <a:p>
            <a:pPr marL="342900" indent="-342900">
              <a:buFont typeface="Arial" panose="020B0604020202020204" pitchFamily="34" charset="0"/>
              <a:buChar char="•"/>
            </a:pPr>
            <a:r>
              <a:rPr lang="en-GB" sz="2400" dirty="0"/>
              <a:t>P</a:t>
            </a:r>
            <a:r>
              <a:rPr lang="en-GB" sz="2400" dirty="0" smtClean="0"/>
              <a:t>revalence of CKD 3-5 decreased </a:t>
            </a:r>
            <a:r>
              <a:rPr lang="en-GB" sz="2400" dirty="0"/>
              <a:t>from 9.6% to 6.0% </a:t>
            </a:r>
            <a:r>
              <a:rPr lang="en-GB" sz="2400" dirty="0" smtClean="0"/>
              <a:t>(</a:t>
            </a:r>
            <a:r>
              <a:rPr lang="en-GB" sz="2400" dirty="0"/>
              <a:t>p</a:t>
            </a:r>
            <a:r>
              <a:rPr lang="en-GB" sz="2400" dirty="0" smtClean="0"/>
              <a:t>&lt;0.001)</a:t>
            </a:r>
          </a:p>
        </p:txBody>
      </p:sp>
    </p:spTree>
    <p:extLst>
      <p:ext uri="{BB962C8B-B14F-4D97-AF65-F5344CB8AC3E}">
        <p14:creationId xmlns:p14="http://schemas.microsoft.com/office/powerpoint/2010/main" val="26254519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0648"/>
            <a:ext cx="8568952" cy="1143000"/>
          </a:xfrm>
        </p:spPr>
        <p:txBody>
          <a:bodyPr/>
          <a:lstStyle/>
          <a:p>
            <a:pPr algn="ctr"/>
            <a:r>
              <a:rPr lang="en-GB" dirty="0" smtClean="0"/>
              <a:t>Results: Distribution of BMI, diabetes and hypertension</a:t>
            </a:r>
            <a:endParaRPr lang="en-GB" dirty="0"/>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79512" y="1916833"/>
            <a:ext cx="8136904" cy="37754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384096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7859216" cy="1143000"/>
          </a:xfrm>
        </p:spPr>
        <p:txBody>
          <a:bodyPr/>
          <a:lstStyle/>
          <a:p>
            <a:r>
              <a:rPr lang="en-GB" dirty="0" smtClean="0"/>
              <a:t>Results: Regression Modelling</a:t>
            </a:r>
            <a:endParaRPr lang="en-GB" dirty="0"/>
          </a:p>
        </p:txBody>
      </p:sp>
      <p:sp>
        <p:nvSpPr>
          <p:cNvPr id="6" name="Content Placeholder 5"/>
          <p:cNvSpPr>
            <a:spLocks noGrp="1"/>
          </p:cNvSpPr>
          <p:nvPr>
            <p:ph idx="1"/>
          </p:nvPr>
        </p:nvSpPr>
        <p:spPr>
          <a:xfrm>
            <a:off x="179512" y="4653136"/>
            <a:ext cx="8064896" cy="1747664"/>
          </a:xfrm>
        </p:spPr>
        <p:txBody>
          <a:bodyPr>
            <a:normAutofit fontScale="77500" lnSpcReduction="20000"/>
          </a:bodyPr>
          <a:lstStyle/>
          <a:p>
            <a:pPr marL="114300" indent="0">
              <a:buNone/>
            </a:pPr>
            <a:r>
              <a:rPr lang="en-GB" sz="2300" baseline="30000" dirty="0"/>
              <a:t>1</a:t>
            </a:r>
            <a:r>
              <a:rPr lang="en-GB" sz="2300" dirty="0" smtClean="0"/>
              <a:t>Adjusted </a:t>
            </a:r>
            <a:r>
              <a:rPr lang="en-GB" sz="2300" dirty="0"/>
              <a:t>for age and sex</a:t>
            </a:r>
          </a:p>
          <a:p>
            <a:pPr marL="114300" indent="0">
              <a:buNone/>
            </a:pPr>
            <a:r>
              <a:rPr lang="en-GB" sz="2300" baseline="30000" dirty="0"/>
              <a:t>2</a:t>
            </a:r>
            <a:r>
              <a:rPr lang="en-GB" sz="2300" dirty="0" smtClean="0"/>
              <a:t>Adjusted </a:t>
            </a:r>
            <a:r>
              <a:rPr lang="en-GB" sz="2300" dirty="0"/>
              <a:t>for age, sex, ethnicity, tenure and education</a:t>
            </a:r>
          </a:p>
          <a:p>
            <a:pPr marL="114300" indent="0">
              <a:buNone/>
            </a:pPr>
            <a:r>
              <a:rPr lang="en-GB" sz="2300" baseline="30000" dirty="0"/>
              <a:t>3</a:t>
            </a:r>
            <a:r>
              <a:rPr lang="en-GB" sz="2300" dirty="0" smtClean="0"/>
              <a:t>Adjusted </a:t>
            </a:r>
            <a:r>
              <a:rPr lang="en-GB" sz="2300" dirty="0"/>
              <a:t>for age, sex, ethnicity, tenure, education, smoking, BMI, HDL cholesterol, total cholesterol and doctor diagnosed diabetes</a:t>
            </a:r>
          </a:p>
          <a:p>
            <a:pPr marL="114300" indent="0">
              <a:buNone/>
            </a:pPr>
            <a:r>
              <a:rPr lang="en-GB" sz="2300" baseline="30000" dirty="0"/>
              <a:t>4</a:t>
            </a:r>
            <a:r>
              <a:rPr lang="en-GB" sz="2300" dirty="0" smtClean="0"/>
              <a:t> </a:t>
            </a:r>
            <a:r>
              <a:rPr lang="en-GB" sz="2300" dirty="0"/>
              <a:t>Adjusted for age, sex, ethnicity, tenure, education, smoking, BMI, HDL cholesterol, total cholesterol, doctor diagnosed diabetes and doctor diagnosed hypertension</a:t>
            </a:r>
          </a:p>
          <a:p>
            <a:endParaRPr lang="en-GB" dirty="0"/>
          </a:p>
        </p:txBody>
      </p:sp>
      <p:graphicFrame>
        <p:nvGraphicFramePr>
          <p:cNvPr id="8" name="Table 7"/>
          <p:cNvGraphicFramePr>
            <a:graphicFrameLocks noGrp="1"/>
          </p:cNvGraphicFramePr>
          <p:nvPr/>
        </p:nvGraphicFramePr>
        <p:xfrm>
          <a:off x="250825" y="1628775"/>
          <a:ext cx="7993063" cy="2884489"/>
        </p:xfrm>
        <a:graphic>
          <a:graphicData uri="http://schemas.openxmlformats.org/drawingml/2006/table">
            <a:tbl>
              <a:tblPr/>
              <a:tblGrid>
                <a:gridCol w="648767"/>
                <a:gridCol w="864096"/>
                <a:gridCol w="1656184"/>
                <a:gridCol w="1584176"/>
                <a:gridCol w="1655515"/>
                <a:gridCol w="1584325"/>
              </a:tblGrid>
              <a:tr h="576898">
                <a:tc rowSpan="2" gridSpan="2">
                  <a:txBody>
                    <a:bodyPr/>
                    <a:lstStyle>
                      <a:lvl1pPr>
                        <a:spcBef>
                          <a:spcPct val="20000"/>
                        </a:spcBef>
                        <a:buClr>
                          <a:schemeClr val="accent1"/>
                        </a:buClr>
                        <a:buFont typeface="Arial" pitchFamily="34" charset="0"/>
                        <a:defRPr sz="2000">
                          <a:solidFill>
                            <a:schemeClr val="tx1"/>
                          </a:solidFill>
                          <a:latin typeface="Calibri" pitchFamily="34" charset="0"/>
                        </a:defRPr>
                      </a:lvl1pPr>
                      <a:lvl2pPr marL="742950" indent="-285750">
                        <a:spcBef>
                          <a:spcPct val="20000"/>
                        </a:spcBef>
                        <a:buClr>
                          <a:schemeClr val="accent2"/>
                        </a:buClr>
                        <a:buFont typeface="Arial" pitchFamily="34" charset="0"/>
                        <a:defRPr>
                          <a:solidFill>
                            <a:schemeClr val="tx1"/>
                          </a:solidFill>
                          <a:latin typeface="Calibri" pitchFamily="34" charset="0"/>
                        </a:defRPr>
                      </a:lvl2pPr>
                      <a:lvl3pPr marL="1143000" indent="-228600">
                        <a:spcBef>
                          <a:spcPct val="20000"/>
                        </a:spcBef>
                        <a:buClr>
                          <a:srgbClr val="D2CB6C"/>
                        </a:buClr>
                        <a:buFont typeface="Arial" pitchFamily="34" charset="0"/>
                        <a:defRPr sz="1600">
                          <a:solidFill>
                            <a:schemeClr val="tx1"/>
                          </a:solidFill>
                          <a:latin typeface="Calibri" pitchFamily="34" charset="0"/>
                        </a:defRPr>
                      </a:lvl3pPr>
                      <a:lvl4pPr marL="1600200" indent="-228600">
                        <a:spcBef>
                          <a:spcPct val="20000"/>
                        </a:spcBef>
                        <a:buClr>
                          <a:srgbClr val="95A39D"/>
                        </a:buClr>
                        <a:buFont typeface="Arial" pitchFamily="34" charset="0"/>
                        <a:defRPr sz="1400">
                          <a:solidFill>
                            <a:schemeClr val="tx1"/>
                          </a:solidFill>
                          <a:latin typeface="Calibri" pitchFamily="34" charset="0"/>
                        </a:defRPr>
                      </a:lvl4pPr>
                      <a:lvl5pPr marL="2057400" indent="-228600">
                        <a:spcBef>
                          <a:spcPct val="20000"/>
                        </a:spcBef>
                        <a:buClr>
                          <a:srgbClr val="C89F5D"/>
                        </a:buClr>
                        <a:buFont typeface="Arial" pitchFamily="34" charset="0"/>
                        <a:defRPr sz="1200">
                          <a:solidFill>
                            <a:schemeClr val="tx1"/>
                          </a:solidFill>
                          <a:latin typeface="Calibri" pitchFamily="34" charset="0"/>
                        </a:defRPr>
                      </a:lvl5pPr>
                      <a:lvl6pPr marL="25146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6pPr>
                      <a:lvl7pPr marL="29718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7pPr>
                      <a:lvl8pPr marL="34290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8pPr>
                      <a:lvl9pPr marL="38862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000" b="1" i="0" u="none" strike="noStrike" cap="none" normalizeH="0" baseline="0" dirty="0" smtClean="0">
                          <a:ln>
                            <a:noFill/>
                          </a:ln>
                          <a:solidFill>
                            <a:srgbClr val="FFFFFF"/>
                          </a:solidFill>
                          <a:effectLst/>
                          <a:latin typeface="Calibri" pitchFamily="34" charset="0"/>
                        </a:rPr>
                        <a:t>Variable</a:t>
                      </a:r>
                      <a:endParaRPr kumimoji="0" lang="en-GB" altLang="en-US" sz="2800" b="1" i="0" u="none" strike="noStrike" cap="none" normalizeH="0" baseline="0" dirty="0" smtClean="0">
                        <a:ln>
                          <a:noFill/>
                        </a:ln>
                        <a:solidFill>
                          <a:srgbClr val="FFFFFF"/>
                        </a:solidFill>
                        <a:effectLst/>
                        <a:latin typeface="Times New Roman" pitchFamily="18" charset="0"/>
                        <a:ea typeface="MS Mincho" pitchFamily="49" charset="-128"/>
                      </a:endParaRPr>
                    </a:p>
                  </a:txBody>
                  <a:tcPr marL="58180" marR="581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hMerge="1">
                  <a:txBody>
                    <a:bodyPr/>
                    <a:lstStyle/>
                    <a:p>
                      <a:endParaRPr lang="en-GB"/>
                    </a:p>
                  </a:txBody>
                  <a:tcPr/>
                </a:tc>
                <a:tc gridSpan="4">
                  <a:txBody>
                    <a:bodyPr/>
                    <a:lstStyle>
                      <a:lvl1pPr>
                        <a:spcBef>
                          <a:spcPct val="20000"/>
                        </a:spcBef>
                        <a:buClr>
                          <a:schemeClr val="accent1"/>
                        </a:buClr>
                        <a:buFont typeface="Arial" pitchFamily="34" charset="0"/>
                        <a:defRPr sz="2000">
                          <a:solidFill>
                            <a:schemeClr val="tx1"/>
                          </a:solidFill>
                          <a:latin typeface="Calibri" pitchFamily="34" charset="0"/>
                        </a:defRPr>
                      </a:lvl1pPr>
                      <a:lvl2pPr marL="742950" indent="-285750">
                        <a:spcBef>
                          <a:spcPct val="20000"/>
                        </a:spcBef>
                        <a:buClr>
                          <a:schemeClr val="accent2"/>
                        </a:buClr>
                        <a:buFont typeface="Arial" pitchFamily="34" charset="0"/>
                        <a:defRPr>
                          <a:solidFill>
                            <a:schemeClr val="tx1"/>
                          </a:solidFill>
                          <a:latin typeface="Calibri" pitchFamily="34" charset="0"/>
                        </a:defRPr>
                      </a:lvl2pPr>
                      <a:lvl3pPr marL="1143000" indent="-228600">
                        <a:spcBef>
                          <a:spcPct val="20000"/>
                        </a:spcBef>
                        <a:buClr>
                          <a:srgbClr val="D2CB6C"/>
                        </a:buClr>
                        <a:buFont typeface="Arial" pitchFamily="34" charset="0"/>
                        <a:defRPr sz="1600">
                          <a:solidFill>
                            <a:schemeClr val="tx1"/>
                          </a:solidFill>
                          <a:latin typeface="Calibri" pitchFamily="34" charset="0"/>
                        </a:defRPr>
                      </a:lvl3pPr>
                      <a:lvl4pPr marL="1600200" indent="-228600">
                        <a:spcBef>
                          <a:spcPct val="20000"/>
                        </a:spcBef>
                        <a:buClr>
                          <a:srgbClr val="95A39D"/>
                        </a:buClr>
                        <a:buFont typeface="Arial" pitchFamily="34" charset="0"/>
                        <a:defRPr sz="1400">
                          <a:solidFill>
                            <a:schemeClr val="tx1"/>
                          </a:solidFill>
                          <a:latin typeface="Calibri" pitchFamily="34" charset="0"/>
                        </a:defRPr>
                      </a:lvl4pPr>
                      <a:lvl5pPr marL="2057400" indent="-228600">
                        <a:spcBef>
                          <a:spcPct val="20000"/>
                        </a:spcBef>
                        <a:buClr>
                          <a:srgbClr val="C89F5D"/>
                        </a:buClr>
                        <a:buFont typeface="Arial" pitchFamily="34" charset="0"/>
                        <a:defRPr sz="1200">
                          <a:solidFill>
                            <a:schemeClr val="tx1"/>
                          </a:solidFill>
                          <a:latin typeface="Calibri" pitchFamily="34" charset="0"/>
                        </a:defRPr>
                      </a:lvl5pPr>
                      <a:lvl6pPr marL="25146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6pPr>
                      <a:lvl7pPr marL="29718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7pPr>
                      <a:lvl8pPr marL="34290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8pPr>
                      <a:lvl9pPr marL="38862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000" b="1" i="0" u="none" strike="noStrike" cap="none" normalizeH="0" baseline="0" dirty="0" smtClean="0">
                          <a:ln>
                            <a:noFill/>
                          </a:ln>
                          <a:solidFill>
                            <a:srgbClr val="FFFFFF"/>
                          </a:solidFill>
                          <a:effectLst/>
                          <a:latin typeface="Calibri" pitchFamily="34" charset="0"/>
                        </a:rPr>
                        <a:t>MDRD</a:t>
                      </a:r>
                      <a:endParaRPr kumimoji="0" lang="en-GB" altLang="en-US" sz="2800" b="1" i="0" u="none" strike="noStrike" cap="none" normalizeH="0" baseline="0" dirty="0" smtClean="0">
                        <a:ln>
                          <a:noFill/>
                        </a:ln>
                        <a:solidFill>
                          <a:srgbClr val="FFFFFF"/>
                        </a:solidFill>
                        <a:effectLst/>
                        <a:latin typeface="Times New Roman" pitchFamily="18" charset="0"/>
                        <a:ea typeface="MS Mincho" pitchFamily="49" charset="-128"/>
                      </a:endParaRPr>
                    </a:p>
                  </a:txBody>
                  <a:tcPr marL="58180" marR="581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GB"/>
                    </a:p>
                  </a:txBody>
                  <a:tcPr/>
                </a:tc>
                <a:tc hMerge="1">
                  <a:txBody>
                    <a:bodyPr/>
                    <a:lstStyle/>
                    <a:p>
                      <a:endParaRPr lang="en-GB"/>
                    </a:p>
                  </a:txBody>
                  <a:tcPr/>
                </a:tc>
                <a:tc hMerge="1">
                  <a:txBody>
                    <a:bodyPr/>
                    <a:lstStyle/>
                    <a:p>
                      <a:endParaRPr lang="en-GB"/>
                    </a:p>
                  </a:txBody>
                  <a:tcPr/>
                </a:tc>
              </a:tr>
              <a:tr h="576898">
                <a:tc gridSpan="2" vMerge="1">
                  <a:txBody>
                    <a:bodyPr/>
                    <a:lstStyle/>
                    <a:p>
                      <a:endParaRPr lang="en-GB"/>
                    </a:p>
                  </a:txBody>
                  <a:tcPr/>
                </a:tc>
                <a:tc hMerge="1" vMerge="1">
                  <a:txBody>
                    <a:bodyPr/>
                    <a:lstStyle/>
                    <a:p>
                      <a:endParaRPr lang="en-GB"/>
                    </a:p>
                  </a:txBody>
                  <a:tcPr/>
                </a:tc>
                <a:tc>
                  <a:txBody>
                    <a:bodyPr/>
                    <a:lstStyle>
                      <a:lvl1pPr>
                        <a:spcBef>
                          <a:spcPct val="20000"/>
                        </a:spcBef>
                        <a:buClr>
                          <a:schemeClr val="accent1"/>
                        </a:buClr>
                        <a:buFont typeface="Arial" pitchFamily="34" charset="0"/>
                        <a:defRPr sz="2000">
                          <a:solidFill>
                            <a:schemeClr val="tx1"/>
                          </a:solidFill>
                          <a:latin typeface="Calibri" pitchFamily="34" charset="0"/>
                        </a:defRPr>
                      </a:lvl1pPr>
                      <a:lvl2pPr marL="742950" indent="-285750">
                        <a:spcBef>
                          <a:spcPct val="20000"/>
                        </a:spcBef>
                        <a:buClr>
                          <a:schemeClr val="accent2"/>
                        </a:buClr>
                        <a:buFont typeface="Arial" pitchFamily="34" charset="0"/>
                        <a:defRPr>
                          <a:solidFill>
                            <a:schemeClr val="tx1"/>
                          </a:solidFill>
                          <a:latin typeface="Calibri" pitchFamily="34" charset="0"/>
                        </a:defRPr>
                      </a:lvl2pPr>
                      <a:lvl3pPr marL="1143000" indent="-228600">
                        <a:spcBef>
                          <a:spcPct val="20000"/>
                        </a:spcBef>
                        <a:buClr>
                          <a:srgbClr val="D2CB6C"/>
                        </a:buClr>
                        <a:buFont typeface="Arial" pitchFamily="34" charset="0"/>
                        <a:defRPr sz="1600">
                          <a:solidFill>
                            <a:schemeClr val="tx1"/>
                          </a:solidFill>
                          <a:latin typeface="Calibri" pitchFamily="34" charset="0"/>
                        </a:defRPr>
                      </a:lvl3pPr>
                      <a:lvl4pPr marL="1600200" indent="-228600">
                        <a:spcBef>
                          <a:spcPct val="20000"/>
                        </a:spcBef>
                        <a:buClr>
                          <a:srgbClr val="95A39D"/>
                        </a:buClr>
                        <a:buFont typeface="Arial" pitchFamily="34" charset="0"/>
                        <a:defRPr sz="1400">
                          <a:solidFill>
                            <a:schemeClr val="tx1"/>
                          </a:solidFill>
                          <a:latin typeface="Calibri" pitchFamily="34" charset="0"/>
                        </a:defRPr>
                      </a:lvl4pPr>
                      <a:lvl5pPr marL="2057400" indent="-228600">
                        <a:spcBef>
                          <a:spcPct val="20000"/>
                        </a:spcBef>
                        <a:buClr>
                          <a:srgbClr val="C89F5D"/>
                        </a:buClr>
                        <a:buFont typeface="Arial" pitchFamily="34" charset="0"/>
                        <a:defRPr sz="1200">
                          <a:solidFill>
                            <a:schemeClr val="tx1"/>
                          </a:solidFill>
                          <a:latin typeface="Calibri" pitchFamily="34" charset="0"/>
                        </a:defRPr>
                      </a:lvl5pPr>
                      <a:lvl6pPr marL="25146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6pPr>
                      <a:lvl7pPr marL="29718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7pPr>
                      <a:lvl8pPr marL="34290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8pPr>
                      <a:lvl9pPr marL="38862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000" b="0" i="0" u="none" strike="noStrike" cap="none" normalizeH="0" baseline="0" dirty="0" smtClean="0">
                          <a:ln>
                            <a:noFill/>
                          </a:ln>
                          <a:solidFill>
                            <a:srgbClr val="2F2B20"/>
                          </a:solidFill>
                          <a:effectLst/>
                          <a:latin typeface="Calibri" pitchFamily="34" charset="0"/>
                        </a:rPr>
                        <a:t>OR (95% CI)</a:t>
                      </a:r>
                      <a:r>
                        <a:rPr kumimoji="0" lang="en-GB" altLang="en-US" sz="2000" b="0" i="0" u="none" strike="noStrike" cap="none" normalizeH="0" baseline="30000" dirty="0" smtClean="0">
                          <a:ln>
                            <a:noFill/>
                          </a:ln>
                          <a:solidFill>
                            <a:srgbClr val="2F2B20"/>
                          </a:solidFill>
                          <a:effectLst/>
                          <a:latin typeface="Calibri" pitchFamily="34" charset="0"/>
                        </a:rPr>
                        <a:t>1</a:t>
                      </a:r>
                      <a:endParaRPr kumimoji="0" lang="en-GB" altLang="en-US" sz="2000" b="0" i="0" u="none" strike="noStrike" cap="none" normalizeH="0" baseline="0" dirty="0" smtClean="0">
                        <a:ln>
                          <a:noFill/>
                        </a:ln>
                        <a:solidFill>
                          <a:srgbClr val="2F2B20"/>
                        </a:solidFill>
                        <a:effectLst/>
                        <a:latin typeface="Times New Roman" pitchFamily="18" charset="0"/>
                        <a:ea typeface="MS Mincho" pitchFamily="49" charset="-128"/>
                      </a:endParaRPr>
                    </a:p>
                  </a:txBody>
                  <a:tcPr marL="58180" marR="58180" marT="0" marB="0" anchor="ct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2E1D7"/>
                    </a:solidFill>
                  </a:tcPr>
                </a:tc>
                <a:tc>
                  <a:txBody>
                    <a:bodyPr/>
                    <a:lstStyle>
                      <a:lvl1pPr>
                        <a:spcBef>
                          <a:spcPct val="20000"/>
                        </a:spcBef>
                        <a:buClr>
                          <a:schemeClr val="accent1"/>
                        </a:buClr>
                        <a:buFont typeface="Arial" pitchFamily="34" charset="0"/>
                        <a:defRPr sz="2000">
                          <a:solidFill>
                            <a:schemeClr val="tx1"/>
                          </a:solidFill>
                          <a:latin typeface="Calibri" pitchFamily="34" charset="0"/>
                        </a:defRPr>
                      </a:lvl1pPr>
                      <a:lvl2pPr marL="742950" indent="-285750">
                        <a:spcBef>
                          <a:spcPct val="20000"/>
                        </a:spcBef>
                        <a:buClr>
                          <a:schemeClr val="accent2"/>
                        </a:buClr>
                        <a:buFont typeface="Arial" pitchFamily="34" charset="0"/>
                        <a:defRPr>
                          <a:solidFill>
                            <a:schemeClr val="tx1"/>
                          </a:solidFill>
                          <a:latin typeface="Calibri" pitchFamily="34" charset="0"/>
                        </a:defRPr>
                      </a:lvl2pPr>
                      <a:lvl3pPr marL="1143000" indent="-228600">
                        <a:spcBef>
                          <a:spcPct val="20000"/>
                        </a:spcBef>
                        <a:buClr>
                          <a:srgbClr val="D2CB6C"/>
                        </a:buClr>
                        <a:buFont typeface="Arial" pitchFamily="34" charset="0"/>
                        <a:defRPr sz="1600">
                          <a:solidFill>
                            <a:schemeClr val="tx1"/>
                          </a:solidFill>
                          <a:latin typeface="Calibri" pitchFamily="34" charset="0"/>
                        </a:defRPr>
                      </a:lvl3pPr>
                      <a:lvl4pPr marL="1600200" indent="-228600">
                        <a:spcBef>
                          <a:spcPct val="20000"/>
                        </a:spcBef>
                        <a:buClr>
                          <a:srgbClr val="95A39D"/>
                        </a:buClr>
                        <a:buFont typeface="Arial" pitchFamily="34" charset="0"/>
                        <a:defRPr sz="1400">
                          <a:solidFill>
                            <a:schemeClr val="tx1"/>
                          </a:solidFill>
                          <a:latin typeface="Calibri" pitchFamily="34" charset="0"/>
                        </a:defRPr>
                      </a:lvl4pPr>
                      <a:lvl5pPr marL="2057400" indent="-228600">
                        <a:spcBef>
                          <a:spcPct val="20000"/>
                        </a:spcBef>
                        <a:buClr>
                          <a:srgbClr val="C89F5D"/>
                        </a:buClr>
                        <a:buFont typeface="Arial" pitchFamily="34" charset="0"/>
                        <a:defRPr sz="1200">
                          <a:solidFill>
                            <a:schemeClr val="tx1"/>
                          </a:solidFill>
                          <a:latin typeface="Calibri" pitchFamily="34" charset="0"/>
                        </a:defRPr>
                      </a:lvl5pPr>
                      <a:lvl6pPr marL="25146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6pPr>
                      <a:lvl7pPr marL="29718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7pPr>
                      <a:lvl8pPr marL="34290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8pPr>
                      <a:lvl9pPr marL="38862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000" b="0" i="0" u="none" strike="noStrike" cap="none" normalizeH="0" baseline="0" dirty="0" smtClean="0">
                          <a:ln>
                            <a:noFill/>
                          </a:ln>
                          <a:solidFill>
                            <a:srgbClr val="2F2B20"/>
                          </a:solidFill>
                          <a:effectLst/>
                          <a:latin typeface="Calibri" pitchFamily="34" charset="0"/>
                        </a:rPr>
                        <a:t>OR (95% CI)</a:t>
                      </a:r>
                      <a:r>
                        <a:rPr kumimoji="0" lang="en-GB" altLang="en-US" sz="2000" b="0" i="0" u="none" strike="noStrike" cap="none" normalizeH="0" baseline="30000" dirty="0" smtClean="0">
                          <a:ln>
                            <a:noFill/>
                          </a:ln>
                          <a:solidFill>
                            <a:srgbClr val="2F2B20"/>
                          </a:solidFill>
                          <a:effectLst/>
                          <a:latin typeface="Calibri" pitchFamily="34" charset="0"/>
                        </a:rPr>
                        <a:t>2</a:t>
                      </a:r>
                      <a:endParaRPr kumimoji="0" lang="en-GB" altLang="en-US" sz="2000" b="0" i="0" u="none" strike="noStrike" cap="none" normalizeH="0" baseline="0" dirty="0" smtClean="0">
                        <a:ln>
                          <a:noFill/>
                        </a:ln>
                        <a:solidFill>
                          <a:srgbClr val="2F2B20"/>
                        </a:solidFill>
                        <a:effectLst/>
                        <a:latin typeface="Times New Roman" pitchFamily="18" charset="0"/>
                        <a:ea typeface="MS Mincho" pitchFamily="49" charset="-128"/>
                      </a:endParaRPr>
                    </a:p>
                  </a:txBody>
                  <a:tcPr marL="58180" marR="581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2E1D7"/>
                    </a:solidFill>
                  </a:tcPr>
                </a:tc>
                <a:tc>
                  <a:txBody>
                    <a:bodyPr/>
                    <a:lstStyle>
                      <a:lvl1pPr>
                        <a:spcBef>
                          <a:spcPct val="20000"/>
                        </a:spcBef>
                        <a:buClr>
                          <a:schemeClr val="accent1"/>
                        </a:buClr>
                        <a:buFont typeface="Arial" pitchFamily="34" charset="0"/>
                        <a:defRPr sz="2000">
                          <a:solidFill>
                            <a:schemeClr val="tx1"/>
                          </a:solidFill>
                          <a:latin typeface="Calibri" pitchFamily="34" charset="0"/>
                        </a:defRPr>
                      </a:lvl1pPr>
                      <a:lvl2pPr marL="742950" indent="-285750">
                        <a:spcBef>
                          <a:spcPct val="20000"/>
                        </a:spcBef>
                        <a:buClr>
                          <a:schemeClr val="accent2"/>
                        </a:buClr>
                        <a:buFont typeface="Arial" pitchFamily="34" charset="0"/>
                        <a:defRPr>
                          <a:solidFill>
                            <a:schemeClr val="tx1"/>
                          </a:solidFill>
                          <a:latin typeface="Calibri" pitchFamily="34" charset="0"/>
                        </a:defRPr>
                      </a:lvl2pPr>
                      <a:lvl3pPr marL="1143000" indent="-228600">
                        <a:spcBef>
                          <a:spcPct val="20000"/>
                        </a:spcBef>
                        <a:buClr>
                          <a:srgbClr val="D2CB6C"/>
                        </a:buClr>
                        <a:buFont typeface="Arial" pitchFamily="34" charset="0"/>
                        <a:defRPr sz="1600">
                          <a:solidFill>
                            <a:schemeClr val="tx1"/>
                          </a:solidFill>
                          <a:latin typeface="Calibri" pitchFamily="34" charset="0"/>
                        </a:defRPr>
                      </a:lvl3pPr>
                      <a:lvl4pPr marL="1600200" indent="-228600">
                        <a:spcBef>
                          <a:spcPct val="20000"/>
                        </a:spcBef>
                        <a:buClr>
                          <a:srgbClr val="95A39D"/>
                        </a:buClr>
                        <a:buFont typeface="Arial" pitchFamily="34" charset="0"/>
                        <a:defRPr sz="1400">
                          <a:solidFill>
                            <a:schemeClr val="tx1"/>
                          </a:solidFill>
                          <a:latin typeface="Calibri" pitchFamily="34" charset="0"/>
                        </a:defRPr>
                      </a:lvl4pPr>
                      <a:lvl5pPr marL="2057400" indent="-228600">
                        <a:spcBef>
                          <a:spcPct val="20000"/>
                        </a:spcBef>
                        <a:buClr>
                          <a:srgbClr val="C89F5D"/>
                        </a:buClr>
                        <a:buFont typeface="Arial" pitchFamily="34" charset="0"/>
                        <a:defRPr sz="1200">
                          <a:solidFill>
                            <a:schemeClr val="tx1"/>
                          </a:solidFill>
                          <a:latin typeface="Calibri" pitchFamily="34" charset="0"/>
                        </a:defRPr>
                      </a:lvl5pPr>
                      <a:lvl6pPr marL="25146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6pPr>
                      <a:lvl7pPr marL="29718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7pPr>
                      <a:lvl8pPr marL="34290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8pPr>
                      <a:lvl9pPr marL="38862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000" b="0" i="0" u="none" strike="noStrike" cap="none" normalizeH="0" baseline="0" dirty="0" smtClean="0">
                          <a:ln>
                            <a:noFill/>
                          </a:ln>
                          <a:solidFill>
                            <a:srgbClr val="2F2B20"/>
                          </a:solidFill>
                          <a:effectLst/>
                          <a:latin typeface="Calibri" pitchFamily="34" charset="0"/>
                        </a:rPr>
                        <a:t>OR (95% CI)</a:t>
                      </a:r>
                      <a:r>
                        <a:rPr kumimoji="0" lang="en-GB" altLang="en-US" sz="2000" b="0" i="0" u="none" strike="noStrike" cap="none" normalizeH="0" baseline="30000" dirty="0" smtClean="0">
                          <a:ln>
                            <a:noFill/>
                          </a:ln>
                          <a:solidFill>
                            <a:srgbClr val="2F2B20"/>
                          </a:solidFill>
                          <a:effectLst/>
                          <a:latin typeface="Calibri" pitchFamily="34" charset="0"/>
                        </a:rPr>
                        <a:t>3</a:t>
                      </a:r>
                      <a:endParaRPr kumimoji="0" lang="en-GB" altLang="en-US" sz="2000" b="0" i="0" u="none" strike="noStrike" cap="none" normalizeH="0" baseline="0" dirty="0" smtClean="0">
                        <a:ln>
                          <a:noFill/>
                        </a:ln>
                        <a:solidFill>
                          <a:srgbClr val="2F2B20"/>
                        </a:solidFill>
                        <a:effectLst/>
                        <a:latin typeface="Times New Roman" pitchFamily="18" charset="0"/>
                        <a:ea typeface="MS Mincho" pitchFamily="49" charset="-128"/>
                      </a:endParaRPr>
                    </a:p>
                  </a:txBody>
                  <a:tcPr marL="58180" marR="581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2E1D7"/>
                    </a:solidFill>
                  </a:tcPr>
                </a:tc>
                <a:tc>
                  <a:txBody>
                    <a:bodyPr/>
                    <a:lstStyle>
                      <a:lvl1pPr>
                        <a:spcBef>
                          <a:spcPct val="20000"/>
                        </a:spcBef>
                        <a:buClr>
                          <a:schemeClr val="accent1"/>
                        </a:buClr>
                        <a:buFont typeface="Arial" pitchFamily="34" charset="0"/>
                        <a:defRPr sz="2000">
                          <a:solidFill>
                            <a:schemeClr val="tx1"/>
                          </a:solidFill>
                          <a:latin typeface="Calibri" pitchFamily="34" charset="0"/>
                        </a:defRPr>
                      </a:lvl1pPr>
                      <a:lvl2pPr marL="742950" indent="-285750">
                        <a:spcBef>
                          <a:spcPct val="20000"/>
                        </a:spcBef>
                        <a:buClr>
                          <a:schemeClr val="accent2"/>
                        </a:buClr>
                        <a:buFont typeface="Arial" pitchFamily="34" charset="0"/>
                        <a:defRPr>
                          <a:solidFill>
                            <a:schemeClr val="tx1"/>
                          </a:solidFill>
                          <a:latin typeface="Calibri" pitchFamily="34" charset="0"/>
                        </a:defRPr>
                      </a:lvl2pPr>
                      <a:lvl3pPr marL="1143000" indent="-228600">
                        <a:spcBef>
                          <a:spcPct val="20000"/>
                        </a:spcBef>
                        <a:buClr>
                          <a:srgbClr val="D2CB6C"/>
                        </a:buClr>
                        <a:buFont typeface="Arial" pitchFamily="34" charset="0"/>
                        <a:defRPr sz="1600">
                          <a:solidFill>
                            <a:schemeClr val="tx1"/>
                          </a:solidFill>
                          <a:latin typeface="Calibri" pitchFamily="34" charset="0"/>
                        </a:defRPr>
                      </a:lvl3pPr>
                      <a:lvl4pPr marL="1600200" indent="-228600">
                        <a:spcBef>
                          <a:spcPct val="20000"/>
                        </a:spcBef>
                        <a:buClr>
                          <a:srgbClr val="95A39D"/>
                        </a:buClr>
                        <a:buFont typeface="Arial" pitchFamily="34" charset="0"/>
                        <a:defRPr sz="1400">
                          <a:solidFill>
                            <a:schemeClr val="tx1"/>
                          </a:solidFill>
                          <a:latin typeface="Calibri" pitchFamily="34" charset="0"/>
                        </a:defRPr>
                      </a:lvl4pPr>
                      <a:lvl5pPr marL="2057400" indent="-228600">
                        <a:spcBef>
                          <a:spcPct val="20000"/>
                        </a:spcBef>
                        <a:buClr>
                          <a:srgbClr val="C89F5D"/>
                        </a:buClr>
                        <a:buFont typeface="Arial" pitchFamily="34" charset="0"/>
                        <a:defRPr sz="1200">
                          <a:solidFill>
                            <a:schemeClr val="tx1"/>
                          </a:solidFill>
                          <a:latin typeface="Calibri" pitchFamily="34" charset="0"/>
                        </a:defRPr>
                      </a:lvl5pPr>
                      <a:lvl6pPr marL="25146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6pPr>
                      <a:lvl7pPr marL="29718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7pPr>
                      <a:lvl8pPr marL="34290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8pPr>
                      <a:lvl9pPr marL="38862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000" b="0" i="0" u="none" strike="noStrike" cap="none" normalizeH="0" baseline="0" dirty="0" smtClean="0">
                          <a:ln>
                            <a:noFill/>
                          </a:ln>
                          <a:solidFill>
                            <a:srgbClr val="2F2B20"/>
                          </a:solidFill>
                          <a:effectLst/>
                          <a:latin typeface="Calibri" pitchFamily="34" charset="0"/>
                        </a:rPr>
                        <a:t>OR (95% CI)</a:t>
                      </a:r>
                      <a:r>
                        <a:rPr kumimoji="0" lang="en-GB" altLang="en-US" sz="2000" b="0" i="0" u="none" strike="noStrike" cap="none" normalizeH="0" baseline="30000" dirty="0" smtClean="0">
                          <a:ln>
                            <a:noFill/>
                          </a:ln>
                          <a:solidFill>
                            <a:srgbClr val="2F2B20"/>
                          </a:solidFill>
                          <a:effectLst/>
                          <a:latin typeface="Calibri" pitchFamily="34" charset="0"/>
                        </a:rPr>
                        <a:t>4</a:t>
                      </a:r>
                      <a:endParaRPr kumimoji="0" lang="en-GB" altLang="en-US" sz="2000" b="0" i="0" u="none" strike="noStrike" cap="none" normalizeH="0" baseline="0" dirty="0" smtClean="0">
                        <a:ln>
                          <a:noFill/>
                        </a:ln>
                        <a:solidFill>
                          <a:srgbClr val="2F2B20"/>
                        </a:solidFill>
                        <a:effectLst/>
                        <a:latin typeface="Times New Roman" pitchFamily="18" charset="0"/>
                        <a:ea typeface="MS Mincho" pitchFamily="49" charset="-128"/>
                      </a:endParaRPr>
                    </a:p>
                  </a:txBody>
                  <a:tcPr marL="58180" marR="581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2E1D7"/>
                    </a:solidFill>
                  </a:tcPr>
                </a:tc>
              </a:tr>
              <a:tr h="576898">
                <a:tc rowSpan="2">
                  <a:txBody>
                    <a:bodyPr/>
                    <a:lstStyle>
                      <a:lvl1pPr>
                        <a:spcBef>
                          <a:spcPct val="20000"/>
                        </a:spcBef>
                        <a:buClr>
                          <a:schemeClr val="accent1"/>
                        </a:buClr>
                        <a:buFont typeface="Arial" pitchFamily="34" charset="0"/>
                        <a:defRPr sz="2000">
                          <a:solidFill>
                            <a:schemeClr val="tx1"/>
                          </a:solidFill>
                          <a:latin typeface="Calibri" pitchFamily="34" charset="0"/>
                        </a:defRPr>
                      </a:lvl1pPr>
                      <a:lvl2pPr marL="742950" indent="-285750">
                        <a:spcBef>
                          <a:spcPct val="20000"/>
                        </a:spcBef>
                        <a:buClr>
                          <a:schemeClr val="accent2"/>
                        </a:buClr>
                        <a:buFont typeface="Arial" pitchFamily="34" charset="0"/>
                        <a:defRPr>
                          <a:solidFill>
                            <a:schemeClr val="tx1"/>
                          </a:solidFill>
                          <a:latin typeface="Calibri" pitchFamily="34" charset="0"/>
                        </a:defRPr>
                      </a:lvl2pPr>
                      <a:lvl3pPr marL="1143000" indent="-228600">
                        <a:spcBef>
                          <a:spcPct val="20000"/>
                        </a:spcBef>
                        <a:buClr>
                          <a:srgbClr val="D2CB6C"/>
                        </a:buClr>
                        <a:buFont typeface="Arial" pitchFamily="34" charset="0"/>
                        <a:defRPr sz="1600">
                          <a:solidFill>
                            <a:schemeClr val="tx1"/>
                          </a:solidFill>
                          <a:latin typeface="Calibri" pitchFamily="34" charset="0"/>
                        </a:defRPr>
                      </a:lvl3pPr>
                      <a:lvl4pPr marL="1600200" indent="-228600">
                        <a:spcBef>
                          <a:spcPct val="20000"/>
                        </a:spcBef>
                        <a:buClr>
                          <a:srgbClr val="95A39D"/>
                        </a:buClr>
                        <a:buFont typeface="Arial" pitchFamily="34" charset="0"/>
                        <a:defRPr sz="1400">
                          <a:solidFill>
                            <a:schemeClr val="tx1"/>
                          </a:solidFill>
                          <a:latin typeface="Calibri" pitchFamily="34" charset="0"/>
                        </a:defRPr>
                      </a:lvl4pPr>
                      <a:lvl5pPr marL="2057400" indent="-228600">
                        <a:spcBef>
                          <a:spcPct val="20000"/>
                        </a:spcBef>
                        <a:buClr>
                          <a:srgbClr val="C89F5D"/>
                        </a:buClr>
                        <a:buFont typeface="Arial" pitchFamily="34" charset="0"/>
                        <a:defRPr sz="1200">
                          <a:solidFill>
                            <a:schemeClr val="tx1"/>
                          </a:solidFill>
                          <a:latin typeface="Calibri" pitchFamily="34" charset="0"/>
                        </a:defRPr>
                      </a:lvl5pPr>
                      <a:lvl6pPr marL="25146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6pPr>
                      <a:lvl7pPr marL="29718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7pPr>
                      <a:lvl8pPr marL="34290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8pPr>
                      <a:lvl9pPr marL="38862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000" b="1" i="0" u="none" strike="noStrike" cap="none" normalizeH="0" baseline="0" smtClean="0">
                          <a:ln>
                            <a:noFill/>
                          </a:ln>
                          <a:solidFill>
                            <a:srgbClr val="FFFFFF"/>
                          </a:solidFill>
                          <a:effectLst/>
                          <a:latin typeface="Calibri" pitchFamily="34" charset="0"/>
                        </a:rPr>
                        <a:t>HSE Year</a:t>
                      </a:r>
                      <a:endParaRPr kumimoji="0" lang="en-GB" altLang="en-US" sz="2400" b="1" i="0" u="none" strike="noStrike" cap="none" normalizeH="0" baseline="0" smtClean="0">
                        <a:ln>
                          <a:noFill/>
                        </a:ln>
                        <a:solidFill>
                          <a:srgbClr val="FFFFFF"/>
                        </a:solidFill>
                        <a:effectLst/>
                        <a:latin typeface="Calibri" pitchFamily="34" charset="0"/>
                        <a:ea typeface="SimSun" pitchFamily="2" charset="-122"/>
                        <a:cs typeface="Arial" pitchFamily="34" charset="0"/>
                      </a:endParaRPr>
                    </a:p>
                  </a:txBody>
                  <a:tcPr marL="58180" marR="581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accent1"/>
                        </a:buClr>
                        <a:buFont typeface="Arial" pitchFamily="34" charset="0"/>
                        <a:defRPr sz="2000">
                          <a:solidFill>
                            <a:schemeClr val="tx1"/>
                          </a:solidFill>
                          <a:latin typeface="Calibri" pitchFamily="34" charset="0"/>
                        </a:defRPr>
                      </a:lvl1pPr>
                      <a:lvl2pPr marL="742950" indent="-285750">
                        <a:spcBef>
                          <a:spcPct val="20000"/>
                        </a:spcBef>
                        <a:buClr>
                          <a:schemeClr val="accent2"/>
                        </a:buClr>
                        <a:buFont typeface="Arial" pitchFamily="34" charset="0"/>
                        <a:defRPr>
                          <a:solidFill>
                            <a:schemeClr val="tx1"/>
                          </a:solidFill>
                          <a:latin typeface="Calibri" pitchFamily="34" charset="0"/>
                        </a:defRPr>
                      </a:lvl2pPr>
                      <a:lvl3pPr marL="1143000" indent="-228600">
                        <a:spcBef>
                          <a:spcPct val="20000"/>
                        </a:spcBef>
                        <a:buClr>
                          <a:srgbClr val="D2CB6C"/>
                        </a:buClr>
                        <a:buFont typeface="Arial" pitchFamily="34" charset="0"/>
                        <a:defRPr sz="1600">
                          <a:solidFill>
                            <a:schemeClr val="tx1"/>
                          </a:solidFill>
                          <a:latin typeface="Calibri" pitchFamily="34" charset="0"/>
                        </a:defRPr>
                      </a:lvl3pPr>
                      <a:lvl4pPr marL="1600200" indent="-228600">
                        <a:spcBef>
                          <a:spcPct val="20000"/>
                        </a:spcBef>
                        <a:buClr>
                          <a:srgbClr val="95A39D"/>
                        </a:buClr>
                        <a:buFont typeface="Arial" pitchFamily="34" charset="0"/>
                        <a:defRPr sz="1400">
                          <a:solidFill>
                            <a:schemeClr val="tx1"/>
                          </a:solidFill>
                          <a:latin typeface="Calibri" pitchFamily="34" charset="0"/>
                        </a:defRPr>
                      </a:lvl4pPr>
                      <a:lvl5pPr marL="2057400" indent="-228600">
                        <a:spcBef>
                          <a:spcPct val="20000"/>
                        </a:spcBef>
                        <a:buClr>
                          <a:srgbClr val="C89F5D"/>
                        </a:buClr>
                        <a:buFont typeface="Arial" pitchFamily="34" charset="0"/>
                        <a:defRPr sz="1200">
                          <a:solidFill>
                            <a:schemeClr val="tx1"/>
                          </a:solidFill>
                          <a:latin typeface="Calibri" pitchFamily="34" charset="0"/>
                        </a:defRPr>
                      </a:lvl5pPr>
                      <a:lvl6pPr marL="25146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6pPr>
                      <a:lvl7pPr marL="29718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7pPr>
                      <a:lvl8pPr marL="34290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8pPr>
                      <a:lvl9pPr marL="38862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000" b="0" i="0" u="none" strike="noStrike" cap="none" normalizeH="0" baseline="0" smtClean="0">
                          <a:ln>
                            <a:noFill/>
                          </a:ln>
                          <a:solidFill>
                            <a:srgbClr val="2F2B20"/>
                          </a:solidFill>
                          <a:effectLst/>
                          <a:latin typeface="Calibri" pitchFamily="34" charset="0"/>
                        </a:rPr>
                        <a:t>2003</a:t>
                      </a:r>
                      <a:endParaRPr kumimoji="0" lang="en-GB" altLang="en-US" sz="2800" b="0" i="0" u="none" strike="noStrike" cap="none" normalizeH="0" baseline="0" smtClean="0">
                        <a:ln>
                          <a:noFill/>
                        </a:ln>
                        <a:solidFill>
                          <a:srgbClr val="2F2B20"/>
                        </a:solidFill>
                        <a:effectLst/>
                        <a:latin typeface="Times New Roman" pitchFamily="18" charset="0"/>
                        <a:ea typeface="MS Mincho" pitchFamily="49" charset="-128"/>
                      </a:endParaRPr>
                    </a:p>
                  </a:txBody>
                  <a:tcPr marL="58180" marR="581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2E1D7"/>
                    </a:solidFill>
                  </a:tcPr>
                </a:tc>
                <a:tc>
                  <a:txBody>
                    <a:bodyPr/>
                    <a:lstStyle>
                      <a:lvl1pPr>
                        <a:spcBef>
                          <a:spcPct val="20000"/>
                        </a:spcBef>
                        <a:buClr>
                          <a:schemeClr val="accent1"/>
                        </a:buClr>
                        <a:buFont typeface="Arial" pitchFamily="34" charset="0"/>
                        <a:tabLst>
                          <a:tab pos="1349375" algn="l"/>
                        </a:tabLst>
                        <a:defRPr sz="2000">
                          <a:solidFill>
                            <a:schemeClr val="tx1"/>
                          </a:solidFill>
                          <a:latin typeface="Calibri" pitchFamily="34" charset="0"/>
                        </a:defRPr>
                      </a:lvl1pPr>
                      <a:lvl2pPr marL="742950" indent="-285750">
                        <a:spcBef>
                          <a:spcPct val="20000"/>
                        </a:spcBef>
                        <a:buClr>
                          <a:schemeClr val="accent2"/>
                        </a:buClr>
                        <a:buFont typeface="Arial" pitchFamily="34" charset="0"/>
                        <a:tabLst>
                          <a:tab pos="1349375" algn="l"/>
                        </a:tabLst>
                        <a:defRPr>
                          <a:solidFill>
                            <a:schemeClr val="tx1"/>
                          </a:solidFill>
                          <a:latin typeface="Calibri" pitchFamily="34" charset="0"/>
                        </a:defRPr>
                      </a:lvl2pPr>
                      <a:lvl3pPr marL="1143000" indent="-228600">
                        <a:spcBef>
                          <a:spcPct val="20000"/>
                        </a:spcBef>
                        <a:buClr>
                          <a:srgbClr val="D2CB6C"/>
                        </a:buClr>
                        <a:buFont typeface="Arial" pitchFamily="34" charset="0"/>
                        <a:tabLst>
                          <a:tab pos="1349375" algn="l"/>
                        </a:tabLst>
                        <a:defRPr sz="1600">
                          <a:solidFill>
                            <a:schemeClr val="tx1"/>
                          </a:solidFill>
                          <a:latin typeface="Calibri" pitchFamily="34" charset="0"/>
                        </a:defRPr>
                      </a:lvl3pPr>
                      <a:lvl4pPr marL="1600200" indent="-228600">
                        <a:spcBef>
                          <a:spcPct val="20000"/>
                        </a:spcBef>
                        <a:buClr>
                          <a:srgbClr val="95A39D"/>
                        </a:buClr>
                        <a:buFont typeface="Arial" pitchFamily="34" charset="0"/>
                        <a:tabLst>
                          <a:tab pos="1349375" algn="l"/>
                        </a:tabLst>
                        <a:defRPr sz="1400">
                          <a:solidFill>
                            <a:schemeClr val="tx1"/>
                          </a:solidFill>
                          <a:latin typeface="Calibri" pitchFamily="34" charset="0"/>
                        </a:defRPr>
                      </a:lvl4pPr>
                      <a:lvl5pPr marL="2057400" indent="-228600">
                        <a:spcBef>
                          <a:spcPct val="20000"/>
                        </a:spcBef>
                        <a:buClr>
                          <a:srgbClr val="C89F5D"/>
                        </a:buClr>
                        <a:buFont typeface="Arial" pitchFamily="34" charset="0"/>
                        <a:tabLst>
                          <a:tab pos="1349375" algn="l"/>
                        </a:tabLst>
                        <a:defRPr sz="1200">
                          <a:solidFill>
                            <a:schemeClr val="tx1"/>
                          </a:solidFill>
                          <a:latin typeface="Calibri" pitchFamily="34" charset="0"/>
                        </a:defRPr>
                      </a:lvl5pPr>
                      <a:lvl6pPr marL="2514600" indent="-228600" fontAlgn="base">
                        <a:spcBef>
                          <a:spcPct val="20000"/>
                        </a:spcBef>
                        <a:spcAft>
                          <a:spcPct val="0"/>
                        </a:spcAft>
                        <a:buClr>
                          <a:srgbClr val="C89F5D"/>
                        </a:buClr>
                        <a:buFont typeface="Arial" pitchFamily="34" charset="0"/>
                        <a:tabLst>
                          <a:tab pos="1349375" algn="l"/>
                        </a:tabLst>
                        <a:defRPr sz="1200">
                          <a:solidFill>
                            <a:schemeClr val="tx1"/>
                          </a:solidFill>
                          <a:latin typeface="Calibri" pitchFamily="34" charset="0"/>
                        </a:defRPr>
                      </a:lvl6pPr>
                      <a:lvl7pPr marL="2971800" indent="-228600" fontAlgn="base">
                        <a:spcBef>
                          <a:spcPct val="20000"/>
                        </a:spcBef>
                        <a:spcAft>
                          <a:spcPct val="0"/>
                        </a:spcAft>
                        <a:buClr>
                          <a:srgbClr val="C89F5D"/>
                        </a:buClr>
                        <a:buFont typeface="Arial" pitchFamily="34" charset="0"/>
                        <a:tabLst>
                          <a:tab pos="1349375" algn="l"/>
                        </a:tabLst>
                        <a:defRPr sz="1200">
                          <a:solidFill>
                            <a:schemeClr val="tx1"/>
                          </a:solidFill>
                          <a:latin typeface="Calibri" pitchFamily="34" charset="0"/>
                        </a:defRPr>
                      </a:lvl7pPr>
                      <a:lvl8pPr marL="3429000" indent="-228600" fontAlgn="base">
                        <a:spcBef>
                          <a:spcPct val="20000"/>
                        </a:spcBef>
                        <a:spcAft>
                          <a:spcPct val="0"/>
                        </a:spcAft>
                        <a:buClr>
                          <a:srgbClr val="C89F5D"/>
                        </a:buClr>
                        <a:buFont typeface="Arial" pitchFamily="34" charset="0"/>
                        <a:tabLst>
                          <a:tab pos="1349375" algn="l"/>
                        </a:tabLst>
                        <a:defRPr sz="1200">
                          <a:solidFill>
                            <a:schemeClr val="tx1"/>
                          </a:solidFill>
                          <a:latin typeface="Calibri" pitchFamily="34" charset="0"/>
                        </a:defRPr>
                      </a:lvl8pPr>
                      <a:lvl9pPr marL="3886200" indent="-228600" fontAlgn="base">
                        <a:spcBef>
                          <a:spcPct val="20000"/>
                        </a:spcBef>
                        <a:spcAft>
                          <a:spcPct val="0"/>
                        </a:spcAft>
                        <a:buClr>
                          <a:srgbClr val="C89F5D"/>
                        </a:buClr>
                        <a:buFont typeface="Arial" pitchFamily="34" charset="0"/>
                        <a:tabLst>
                          <a:tab pos="1349375" algn="l"/>
                        </a:tabLst>
                        <a:defRPr sz="1200">
                          <a:solidFill>
                            <a:schemeClr val="tx1"/>
                          </a:solidFill>
                          <a:latin typeface="Calibri"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1349375" algn="l"/>
                        </a:tabLst>
                      </a:pPr>
                      <a:r>
                        <a:rPr kumimoji="0" lang="en-GB" altLang="en-US" sz="2000" b="0" i="0" u="none" strike="noStrike" cap="none" normalizeH="0" baseline="0" smtClean="0">
                          <a:ln>
                            <a:noFill/>
                          </a:ln>
                          <a:solidFill>
                            <a:srgbClr val="2F2B20"/>
                          </a:solidFill>
                          <a:effectLst/>
                          <a:latin typeface="Calibri" pitchFamily="34" charset="0"/>
                        </a:rPr>
                        <a:t>1</a:t>
                      </a:r>
                      <a:endParaRPr kumimoji="0" lang="en-GB" altLang="en-US" sz="2000" b="0" i="0" u="none" strike="noStrike" cap="none" normalizeH="0" baseline="0" smtClean="0">
                        <a:ln>
                          <a:noFill/>
                        </a:ln>
                        <a:solidFill>
                          <a:srgbClr val="2F2B20"/>
                        </a:solidFill>
                        <a:effectLst/>
                        <a:latin typeface="Calibri" pitchFamily="34" charset="0"/>
                        <a:ea typeface="SimSun" pitchFamily="2" charset="-122"/>
                        <a:cs typeface="Arial" pitchFamily="34" charset="0"/>
                      </a:endParaRPr>
                    </a:p>
                  </a:txBody>
                  <a:tcPr marL="58180" marR="581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1F0EC"/>
                    </a:solidFill>
                  </a:tcPr>
                </a:tc>
                <a:tc>
                  <a:txBody>
                    <a:bodyPr/>
                    <a:lstStyle>
                      <a:lvl1pPr>
                        <a:spcBef>
                          <a:spcPct val="20000"/>
                        </a:spcBef>
                        <a:buClr>
                          <a:schemeClr val="accent1"/>
                        </a:buClr>
                        <a:buFont typeface="Arial" pitchFamily="34" charset="0"/>
                        <a:defRPr sz="2000">
                          <a:solidFill>
                            <a:schemeClr val="tx1"/>
                          </a:solidFill>
                          <a:latin typeface="Calibri" pitchFamily="34" charset="0"/>
                        </a:defRPr>
                      </a:lvl1pPr>
                      <a:lvl2pPr marL="742950" indent="-285750">
                        <a:spcBef>
                          <a:spcPct val="20000"/>
                        </a:spcBef>
                        <a:buClr>
                          <a:schemeClr val="accent2"/>
                        </a:buClr>
                        <a:buFont typeface="Arial" pitchFamily="34" charset="0"/>
                        <a:defRPr>
                          <a:solidFill>
                            <a:schemeClr val="tx1"/>
                          </a:solidFill>
                          <a:latin typeface="Calibri" pitchFamily="34" charset="0"/>
                        </a:defRPr>
                      </a:lvl2pPr>
                      <a:lvl3pPr marL="1143000" indent="-228600">
                        <a:spcBef>
                          <a:spcPct val="20000"/>
                        </a:spcBef>
                        <a:buClr>
                          <a:srgbClr val="D2CB6C"/>
                        </a:buClr>
                        <a:buFont typeface="Arial" pitchFamily="34" charset="0"/>
                        <a:defRPr sz="1600">
                          <a:solidFill>
                            <a:schemeClr val="tx1"/>
                          </a:solidFill>
                          <a:latin typeface="Calibri" pitchFamily="34" charset="0"/>
                        </a:defRPr>
                      </a:lvl3pPr>
                      <a:lvl4pPr marL="1600200" indent="-228600">
                        <a:spcBef>
                          <a:spcPct val="20000"/>
                        </a:spcBef>
                        <a:buClr>
                          <a:srgbClr val="95A39D"/>
                        </a:buClr>
                        <a:buFont typeface="Arial" pitchFamily="34" charset="0"/>
                        <a:defRPr sz="1400">
                          <a:solidFill>
                            <a:schemeClr val="tx1"/>
                          </a:solidFill>
                          <a:latin typeface="Calibri" pitchFamily="34" charset="0"/>
                        </a:defRPr>
                      </a:lvl4pPr>
                      <a:lvl5pPr marL="2057400" indent="-228600">
                        <a:spcBef>
                          <a:spcPct val="20000"/>
                        </a:spcBef>
                        <a:buClr>
                          <a:srgbClr val="C89F5D"/>
                        </a:buClr>
                        <a:buFont typeface="Arial" pitchFamily="34" charset="0"/>
                        <a:defRPr sz="1200">
                          <a:solidFill>
                            <a:schemeClr val="tx1"/>
                          </a:solidFill>
                          <a:latin typeface="Calibri" pitchFamily="34" charset="0"/>
                        </a:defRPr>
                      </a:lvl5pPr>
                      <a:lvl6pPr marL="25146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6pPr>
                      <a:lvl7pPr marL="29718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7pPr>
                      <a:lvl8pPr marL="34290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8pPr>
                      <a:lvl9pPr marL="38862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000" b="0" i="0" u="none" strike="noStrike" cap="none" normalizeH="0" baseline="0" dirty="0" smtClean="0">
                          <a:ln>
                            <a:noFill/>
                          </a:ln>
                          <a:solidFill>
                            <a:srgbClr val="2F2B20"/>
                          </a:solidFill>
                          <a:effectLst/>
                          <a:latin typeface="Calibri" pitchFamily="34" charset="0"/>
                        </a:rPr>
                        <a:t>1</a:t>
                      </a:r>
                      <a:endParaRPr kumimoji="0" lang="en-GB" altLang="en-US" sz="2000" b="0" i="0" u="none" strike="noStrike" cap="none" normalizeH="0" baseline="0" dirty="0" smtClean="0">
                        <a:ln>
                          <a:noFill/>
                        </a:ln>
                        <a:solidFill>
                          <a:srgbClr val="2F2B20"/>
                        </a:solidFill>
                        <a:effectLst/>
                        <a:latin typeface="Calibri" pitchFamily="34" charset="0"/>
                        <a:ea typeface="SimSun" pitchFamily="2" charset="-122"/>
                        <a:cs typeface="Arial" pitchFamily="34" charset="0"/>
                      </a:endParaRPr>
                    </a:p>
                  </a:txBody>
                  <a:tcPr marL="58180" marR="581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2E1D7"/>
                    </a:solidFill>
                  </a:tcPr>
                </a:tc>
                <a:tc>
                  <a:txBody>
                    <a:bodyPr/>
                    <a:lstStyle>
                      <a:lvl1pPr>
                        <a:spcBef>
                          <a:spcPct val="20000"/>
                        </a:spcBef>
                        <a:buClr>
                          <a:schemeClr val="accent1"/>
                        </a:buClr>
                        <a:buFont typeface="Arial" pitchFamily="34" charset="0"/>
                        <a:defRPr sz="2000">
                          <a:solidFill>
                            <a:schemeClr val="tx1"/>
                          </a:solidFill>
                          <a:latin typeface="Calibri" pitchFamily="34" charset="0"/>
                        </a:defRPr>
                      </a:lvl1pPr>
                      <a:lvl2pPr marL="742950" indent="-285750">
                        <a:spcBef>
                          <a:spcPct val="20000"/>
                        </a:spcBef>
                        <a:buClr>
                          <a:schemeClr val="accent2"/>
                        </a:buClr>
                        <a:buFont typeface="Arial" pitchFamily="34" charset="0"/>
                        <a:defRPr>
                          <a:solidFill>
                            <a:schemeClr val="tx1"/>
                          </a:solidFill>
                          <a:latin typeface="Calibri" pitchFamily="34" charset="0"/>
                        </a:defRPr>
                      </a:lvl2pPr>
                      <a:lvl3pPr marL="1143000" indent="-228600">
                        <a:spcBef>
                          <a:spcPct val="20000"/>
                        </a:spcBef>
                        <a:buClr>
                          <a:srgbClr val="D2CB6C"/>
                        </a:buClr>
                        <a:buFont typeface="Arial" pitchFamily="34" charset="0"/>
                        <a:defRPr sz="1600">
                          <a:solidFill>
                            <a:schemeClr val="tx1"/>
                          </a:solidFill>
                          <a:latin typeface="Calibri" pitchFamily="34" charset="0"/>
                        </a:defRPr>
                      </a:lvl3pPr>
                      <a:lvl4pPr marL="1600200" indent="-228600">
                        <a:spcBef>
                          <a:spcPct val="20000"/>
                        </a:spcBef>
                        <a:buClr>
                          <a:srgbClr val="95A39D"/>
                        </a:buClr>
                        <a:buFont typeface="Arial" pitchFamily="34" charset="0"/>
                        <a:defRPr sz="1400">
                          <a:solidFill>
                            <a:schemeClr val="tx1"/>
                          </a:solidFill>
                          <a:latin typeface="Calibri" pitchFamily="34" charset="0"/>
                        </a:defRPr>
                      </a:lvl4pPr>
                      <a:lvl5pPr marL="2057400" indent="-228600">
                        <a:spcBef>
                          <a:spcPct val="20000"/>
                        </a:spcBef>
                        <a:buClr>
                          <a:srgbClr val="C89F5D"/>
                        </a:buClr>
                        <a:buFont typeface="Arial" pitchFamily="34" charset="0"/>
                        <a:defRPr sz="1200">
                          <a:solidFill>
                            <a:schemeClr val="tx1"/>
                          </a:solidFill>
                          <a:latin typeface="Calibri" pitchFamily="34" charset="0"/>
                        </a:defRPr>
                      </a:lvl5pPr>
                      <a:lvl6pPr marL="25146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6pPr>
                      <a:lvl7pPr marL="29718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7pPr>
                      <a:lvl8pPr marL="34290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8pPr>
                      <a:lvl9pPr marL="38862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000" b="0" i="0" u="none" strike="noStrike" cap="none" normalizeH="0" baseline="0" dirty="0" smtClean="0">
                          <a:ln>
                            <a:noFill/>
                          </a:ln>
                          <a:solidFill>
                            <a:srgbClr val="2F2B20"/>
                          </a:solidFill>
                          <a:effectLst/>
                          <a:latin typeface="Calibri" pitchFamily="34" charset="0"/>
                        </a:rPr>
                        <a:t>1</a:t>
                      </a:r>
                      <a:endParaRPr kumimoji="0" lang="en-GB" altLang="en-US" sz="2000" b="0" i="0" u="none" strike="noStrike" cap="none" normalizeH="0" baseline="0" dirty="0" smtClean="0">
                        <a:ln>
                          <a:noFill/>
                        </a:ln>
                        <a:solidFill>
                          <a:srgbClr val="2F2B20"/>
                        </a:solidFill>
                        <a:effectLst/>
                        <a:latin typeface="Calibri" pitchFamily="34" charset="0"/>
                        <a:ea typeface="SimSun" pitchFamily="2" charset="-122"/>
                        <a:cs typeface="Arial" pitchFamily="34" charset="0"/>
                      </a:endParaRPr>
                    </a:p>
                  </a:txBody>
                  <a:tcPr marL="58180" marR="581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1F0EC"/>
                    </a:solidFill>
                  </a:tcPr>
                </a:tc>
                <a:tc>
                  <a:txBody>
                    <a:bodyPr/>
                    <a:lstStyle>
                      <a:lvl1pPr>
                        <a:spcBef>
                          <a:spcPct val="20000"/>
                        </a:spcBef>
                        <a:buClr>
                          <a:schemeClr val="accent1"/>
                        </a:buClr>
                        <a:buFont typeface="Arial" pitchFamily="34" charset="0"/>
                        <a:defRPr sz="2000">
                          <a:solidFill>
                            <a:schemeClr val="tx1"/>
                          </a:solidFill>
                          <a:latin typeface="Calibri" pitchFamily="34" charset="0"/>
                        </a:defRPr>
                      </a:lvl1pPr>
                      <a:lvl2pPr marL="742950" indent="-285750">
                        <a:spcBef>
                          <a:spcPct val="20000"/>
                        </a:spcBef>
                        <a:buClr>
                          <a:schemeClr val="accent2"/>
                        </a:buClr>
                        <a:buFont typeface="Arial" pitchFamily="34" charset="0"/>
                        <a:defRPr>
                          <a:solidFill>
                            <a:schemeClr val="tx1"/>
                          </a:solidFill>
                          <a:latin typeface="Calibri" pitchFamily="34" charset="0"/>
                        </a:defRPr>
                      </a:lvl2pPr>
                      <a:lvl3pPr marL="1143000" indent="-228600">
                        <a:spcBef>
                          <a:spcPct val="20000"/>
                        </a:spcBef>
                        <a:buClr>
                          <a:srgbClr val="D2CB6C"/>
                        </a:buClr>
                        <a:buFont typeface="Arial" pitchFamily="34" charset="0"/>
                        <a:defRPr sz="1600">
                          <a:solidFill>
                            <a:schemeClr val="tx1"/>
                          </a:solidFill>
                          <a:latin typeface="Calibri" pitchFamily="34" charset="0"/>
                        </a:defRPr>
                      </a:lvl3pPr>
                      <a:lvl4pPr marL="1600200" indent="-228600">
                        <a:spcBef>
                          <a:spcPct val="20000"/>
                        </a:spcBef>
                        <a:buClr>
                          <a:srgbClr val="95A39D"/>
                        </a:buClr>
                        <a:buFont typeface="Arial" pitchFamily="34" charset="0"/>
                        <a:defRPr sz="1400">
                          <a:solidFill>
                            <a:schemeClr val="tx1"/>
                          </a:solidFill>
                          <a:latin typeface="Calibri" pitchFamily="34" charset="0"/>
                        </a:defRPr>
                      </a:lvl4pPr>
                      <a:lvl5pPr marL="2057400" indent="-228600">
                        <a:spcBef>
                          <a:spcPct val="20000"/>
                        </a:spcBef>
                        <a:buClr>
                          <a:srgbClr val="C89F5D"/>
                        </a:buClr>
                        <a:buFont typeface="Arial" pitchFamily="34" charset="0"/>
                        <a:defRPr sz="1200">
                          <a:solidFill>
                            <a:schemeClr val="tx1"/>
                          </a:solidFill>
                          <a:latin typeface="Calibri" pitchFamily="34" charset="0"/>
                        </a:defRPr>
                      </a:lvl5pPr>
                      <a:lvl6pPr marL="25146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6pPr>
                      <a:lvl7pPr marL="29718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7pPr>
                      <a:lvl8pPr marL="34290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8pPr>
                      <a:lvl9pPr marL="38862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000" b="0" i="0" u="none" strike="noStrike" cap="none" normalizeH="0" baseline="0" dirty="0" smtClean="0">
                          <a:ln>
                            <a:noFill/>
                          </a:ln>
                          <a:solidFill>
                            <a:srgbClr val="2F2B20"/>
                          </a:solidFill>
                          <a:effectLst/>
                          <a:latin typeface="Calibri" pitchFamily="34" charset="0"/>
                        </a:rPr>
                        <a:t>1</a:t>
                      </a:r>
                      <a:endParaRPr kumimoji="0" lang="en-GB" altLang="en-US" sz="2000" b="0" i="0" u="none" strike="noStrike" cap="none" normalizeH="0" baseline="0" dirty="0" smtClean="0">
                        <a:ln>
                          <a:noFill/>
                        </a:ln>
                        <a:solidFill>
                          <a:srgbClr val="2F2B20"/>
                        </a:solidFill>
                        <a:effectLst/>
                        <a:latin typeface="Calibri" pitchFamily="34" charset="0"/>
                        <a:ea typeface="SimSun" pitchFamily="2" charset="-122"/>
                        <a:cs typeface="Arial" pitchFamily="34" charset="0"/>
                      </a:endParaRPr>
                    </a:p>
                  </a:txBody>
                  <a:tcPr marL="58180" marR="581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2E1D7"/>
                    </a:solidFill>
                  </a:tcPr>
                </a:tc>
              </a:tr>
              <a:tr h="1153795">
                <a:tc vMerge="1">
                  <a:txBody>
                    <a:bodyPr/>
                    <a:lstStyle/>
                    <a:p>
                      <a:endParaRPr lang="en-GB"/>
                    </a:p>
                  </a:txBody>
                  <a:tcPr/>
                </a:tc>
                <a:tc>
                  <a:txBody>
                    <a:bodyPr/>
                    <a:lstStyle>
                      <a:lvl1pPr>
                        <a:spcBef>
                          <a:spcPct val="20000"/>
                        </a:spcBef>
                        <a:buClr>
                          <a:schemeClr val="accent1"/>
                        </a:buClr>
                        <a:buFont typeface="Arial" pitchFamily="34" charset="0"/>
                        <a:defRPr sz="2000">
                          <a:solidFill>
                            <a:schemeClr val="tx1"/>
                          </a:solidFill>
                          <a:latin typeface="Calibri" pitchFamily="34" charset="0"/>
                        </a:defRPr>
                      </a:lvl1pPr>
                      <a:lvl2pPr marL="742950" indent="-285750">
                        <a:spcBef>
                          <a:spcPct val="20000"/>
                        </a:spcBef>
                        <a:buClr>
                          <a:schemeClr val="accent2"/>
                        </a:buClr>
                        <a:buFont typeface="Arial" pitchFamily="34" charset="0"/>
                        <a:defRPr>
                          <a:solidFill>
                            <a:schemeClr val="tx1"/>
                          </a:solidFill>
                          <a:latin typeface="Calibri" pitchFamily="34" charset="0"/>
                        </a:defRPr>
                      </a:lvl2pPr>
                      <a:lvl3pPr marL="1143000" indent="-228600">
                        <a:spcBef>
                          <a:spcPct val="20000"/>
                        </a:spcBef>
                        <a:buClr>
                          <a:srgbClr val="D2CB6C"/>
                        </a:buClr>
                        <a:buFont typeface="Arial" pitchFamily="34" charset="0"/>
                        <a:defRPr sz="1600">
                          <a:solidFill>
                            <a:schemeClr val="tx1"/>
                          </a:solidFill>
                          <a:latin typeface="Calibri" pitchFamily="34" charset="0"/>
                        </a:defRPr>
                      </a:lvl3pPr>
                      <a:lvl4pPr marL="1600200" indent="-228600">
                        <a:spcBef>
                          <a:spcPct val="20000"/>
                        </a:spcBef>
                        <a:buClr>
                          <a:srgbClr val="95A39D"/>
                        </a:buClr>
                        <a:buFont typeface="Arial" pitchFamily="34" charset="0"/>
                        <a:defRPr sz="1400">
                          <a:solidFill>
                            <a:schemeClr val="tx1"/>
                          </a:solidFill>
                          <a:latin typeface="Calibri" pitchFamily="34" charset="0"/>
                        </a:defRPr>
                      </a:lvl4pPr>
                      <a:lvl5pPr marL="2057400" indent="-228600">
                        <a:spcBef>
                          <a:spcPct val="20000"/>
                        </a:spcBef>
                        <a:buClr>
                          <a:srgbClr val="C89F5D"/>
                        </a:buClr>
                        <a:buFont typeface="Arial" pitchFamily="34" charset="0"/>
                        <a:defRPr sz="1200">
                          <a:solidFill>
                            <a:schemeClr val="tx1"/>
                          </a:solidFill>
                          <a:latin typeface="Calibri" pitchFamily="34" charset="0"/>
                        </a:defRPr>
                      </a:lvl5pPr>
                      <a:lvl6pPr marL="25146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6pPr>
                      <a:lvl7pPr marL="29718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7pPr>
                      <a:lvl8pPr marL="34290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8pPr>
                      <a:lvl9pPr marL="38862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000" b="0" i="0" u="none" strike="noStrike" cap="none" normalizeH="0" baseline="0" smtClean="0">
                          <a:ln>
                            <a:noFill/>
                          </a:ln>
                          <a:solidFill>
                            <a:srgbClr val="2F2B20"/>
                          </a:solidFill>
                          <a:effectLst/>
                          <a:latin typeface="Calibri" pitchFamily="34" charset="0"/>
                        </a:rPr>
                        <a:t>2009-10</a:t>
                      </a:r>
                      <a:endParaRPr kumimoji="0" lang="en-GB" altLang="en-US" sz="2800" b="0" i="0" u="none" strike="noStrike" cap="none" normalizeH="0" baseline="0" smtClean="0">
                        <a:ln>
                          <a:noFill/>
                        </a:ln>
                        <a:solidFill>
                          <a:srgbClr val="2F2B20"/>
                        </a:solidFill>
                        <a:effectLst/>
                        <a:latin typeface="Times New Roman" pitchFamily="18" charset="0"/>
                        <a:ea typeface="MS Mincho" pitchFamily="49" charset="-128"/>
                      </a:endParaRPr>
                    </a:p>
                  </a:txBody>
                  <a:tcPr marL="58180" marR="581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2E1D7"/>
                    </a:solidFill>
                  </a:tcPr>
                </a:tc>
                <a:tc>
                  <a:txBody>
                    <a:bodyPr/>
                    <a:lstStyle>
                      <a:lvl1pPr>
                        <a:spcBef>
                          <a:spcPct val="20000"/>
                        </a:spcBef>
                        <a:buClr>
                          <a:schemeClr val="accent1"/>
                        </a:buClr>
                        <a:buFont typeface="Arial" pitchFamily="34" charset="0"/>
                        <a:defRPr sz="2000">
                          <a:solidFill>
                            <a:schemeClr val="tx1"/>
                          </a:solidFill>
                          <a:latin typeface="Calibri" pitchFamily="34" charset="0"/>
                        </a:defRPr>
                      </a:lvl1pPr>
                      <a:lvl2pPr marL="742950" indent="-285750">
                        <a:spcBef>
                          <a:spcPct val="20000"/>
                        </a:spcBef>
                        <a:buClr>
                          <a:schemeClr val="accent2"/>
                        </a:buClr>
                        <a:buFont typeface="Arial" pitchFamily="34" charset="0"/>
                        <a:defRPr>
                          <a:solidFill>
                            <a:schemeClr val="tx1"/>
                          </a:solidFill>
                          <a:latin typeface="Calibri" pitchFamily="34" charset="0"/>
                        </a:defRPr>
                      </a:lvl2pPr>
                      <a:lvl3pPr marL="1143000" indent="-228600">
                        <a:spcBef>
                          <a:spcPct val="20000"/>
                        </a:spcBef>
                        <a:buClr>
                          <a:srgbClr val="D2CB6C"/>
                        </a:buClr>
                        <a:buFont typeface="Arial" pitchFamily="34" charset="0"/>
                        <a:defRPr sz="1600">
                          <a:solidFill>
                            <a:schemeClr val="tx1"/>
                          </a:solidFill>
                          <a:latin typeface="Calibri" pitchFamily="34" charset="0"/>
                        </a:defRPr>
                      </a:lvl3pPr>
                      <a:lvl4pPr marL="1600200" indent="-228600">
                        <a:spcBef>
                          <a:spcPct val="20000"/>
                        </a:spcBef>
                        <a:buClr>
                          <a:srgbClr val="95A39D"/>
                        </a:buClr>
                        <a:buFont typeface="Arial" pitchFamily="34" charset="0"/>
                        <a:defRPr sz="1400">
                          <a:solidFill>
                            <a:schemeClr val="tx1"/>
                          </a:solidFill>
                          <a:latin typeface="Calibri" pitchFamily="34" charset="0"/>
                        </a:defRPr>
                      </a:lvl4pPr>
                      <a:lvl5pPr marL="2057400" indent="-228600">
                        <a:spcBef>
                          <a:spcPct val="20000"/>
                        </a:spcBef>
                        <a:buClr>
                          <a:srgbClr val="C89F5D"/>
                        </a:buClr>
                        <a:buFont typeface="Arial" pitchFamily="34" charset="0"/>
                        <a:defRPr sz="1200">
                          <a:solidFill>
                            <a:schemeClr val="tx1"/>
                          </a:solidFill>
                          <a:latin typeface="Calibri" pitchFamily="34" charset="0"/>
                        </a:defRPr>
                      </a:lvl5pPr>
                      <a:lvl6pPr marL="25146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6pPr>
                      <a:lvl7pPr marL="29718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7pPr>
                      <a:lvl8pPr marL="34290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8pPr>
                      <a:lvl9pPr marL="38862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000" b="1" i="0" u="none" strike="noStrike" cap="none" normalizeH="0" baseline="0" smtClean="0">
                          <a:ln>
                            <a:noFill/>
                          </a:ln>
                          <a:solidFill>
                            <a:srgbClr val="2F2B20"/>
                          </a:solidFill>
                          <a:effectLst/>
                          <a:latin typeface="Calibri" pitchFamily="34" charset="0"/>
                        </a:rPr>
                        <a:t>0.52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000" b="1" i="0" u="none" strike="noStrike" cap="none" normalizeH="0" baseline="0" smtClean="0">
                          <a:ln>
                            <a:noFill/>
                          </a:ln>
                          <a:solidFill>
                            <a:srgbClr val="2F2B20"/>
                          </a:solidFill>
                          <a:effectLst/>
                          <a:latin typeface="Calibri" pitchFamily="34" charset="0"/>
                        </a:rPr>
                        <a:t>(0.45-0.60)**</a:t>
                      </a:r>
                      <a:endParaRPr kumimoji="0" lang="en-GB" altLang="en-US" sz="2000" b="1" i="0" u="none" strike="noStrike" cap="none" normalizeH="0" baseline="0" smtClean="0">
                        <a:ln>
                          <a:noFill/>
                        </a:ln>
                        <a:solidFill>
                          <a:srgbClr val="2F2B20"/>
                        </a:solidFill>
                        <a:effectLst/>
                        <a:latin typeface="Calibri" pitchFamily="34" charset="0"/>
                        <a:ea typeface="SimSun" pitchFamily="2" charset="-122"/>
                        <a:cs typeface="Arial" pitchFamily="34" charset="0"/>
                      </a:endParaRPr>
                    </a:p>
                  </a:txBody>
                  <a:tcPr marL="58180" marR="581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2E1D7"/>
                    </a:solidFill>
                  </a:tcPr>
                </a:tc>
                <a:tc>
                  <a:txBody>
                    <a:bodyPr/>
                    <a:lstStyle>
                      <a:lvl1pPr>
                        <a:spcBef>
                          <a:spcPct val="20000"/>
                        </a:spcBef>
                        <a:buClr>
                          <a:schemeClr val="accent1"/>
                        </a:buClr>
                        <a:buFont typeface="Arial" pitchFamily="34" charset="0"/>
                        <a:defRPr sz="2000">
                          <a:solidFill>
                            <a:schemeClr val="tx1"/>
                          </a:solidFill>
                          <a:latin typeface="Calibri" pitchFamily="34" charset="0"/>
                        </a:defRPr>
                      </a:lvl1pPr>
                      <a:lvl2pPr marL="742950" indent="-285750">
                        <a:spcBef>
                          <a:spcPct val="20000"/>
                        </a:spcBef>
                        <a:buClr>
                          <a:schemeClr val="accent2"/>
                        </a:buClr>
                        <a:buFont typeface="Arial" pitchFamily="34" charset="0"/>
                        <a:defRPr>
                          <a:solidFill>
                            <a:schemeClr val="tx1"/>
                          </a:solidFill>
                          <a:latin typeface="Calibri" pitchFamily="34" charset="0"/>
                        </a:defRPr>
                      </a:lvl2pPr>
                      <a:lvl3pPr marL="1143000" indent="-228600">
                        <a:spcBef>
                          <a:spcPct val="20000"/>
                        </a:spcBef>
                        <a:buClr>
                          <a:srgbClr val="D2CB6C"/>
                        </a:buClr>
                        <a:buFont typeface="Arial" pitchFamily="34" charset="0"/>
                        <a:defRPr sz="1600">
                          <a:solidFill>
                            <a:schemeClr val="tx1"/>
                          </a:solidFill>
                          <a:latin typeface="Calibri" pitchFamily="34" charset="0"/>
                        </a:defRPr>
                      </a:lvl3pPr>
                      <a:lvl4pPr marL="1600200" indent="-228600">
                        <a:spcBef>
                          <a:spcPct val="20000"/>
                        </a:spcBef>
                        <a:buClr>
                          <a:srgbClr val="95A39D"/>
                        </a:buClr>
                        <a:buFont typeface="Arial" pitchFamily="34" charset="0"/>
                        <a:defRPr sz="1400">
                          <a:solidFill>
                            <a:schemeClr val="tx1"/>
                          </a:solidFill>
                          <a:latin typeface="Calibri" pitchFamily="34" charset="0"/>
                        </a:defRPr>
                      </a:lvl4pPr>
                      <a:lvl5pPr marL="2057400" indent="-228600">
                        <a:spcBef>
                          <a:spcPct val="20000"/>
                        </a:spcBef>
                        <a:buClr>
                          <a:srgbClr val="C89F5D"/>
                        </a:buClr>
                        <a:buFont typeface="Arial" pitchFamily="34" charset="0"/>
                        <a:defRPr sz="1200">
                          <a:solidFill>
                            <a:schemeClr val="tx1"/>
                          </a:solidFill>
                          <a:latin typeface="Calibri" pitchFamily="34" charset="0"/>
                        </a:defRPr>
                      </a:lvl5pPr>
                      <a:lvl6pPr marL="25146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6pPr>
                      <a:lvl7pPr marL="29718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7pPr>
                      <a:lvl8pPr marL="34290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8pPr>
                      <a:lvl9pPr marL="38862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000" b="1" i="0" u="none" strike="noStrike" cap="none" normalizeH="0" baseline="0" dirty="0" smtClean="0">
                          <a:ln>
                            <a:noFill/>
                          </a:ln>
                          <a:solidFill>
                            <a:srgbClr val="2F2B20"/>
                          </a:solidFill>
                          <a:effectLst/>
                          <a:latin typeface="Calibri" pitchFamily="34" charset="0"/>
                        </a:rPr>
                        <a:t>0.53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000" b="1" i="0" u="none" strike="noStrike" cap="none" normalizeH="0" baseline="0" dirty="0" smtClean="0">
                          <a:ln>
                            <a:noFill/>
                          </a:ln>
                          <a:solidFill>
                            <a:srgbClr val="2F2B20"/>
                          </a:solidFill>
                          <a:effectLst/>
                          <a:latin typeface="Calibri" pitchFamily="34" charset="0"/>
                        </a:rPr>
                        <a:t>(0.44–0.62)**</a:t>
                      </a:r>
                      <a:endParaRPr kumimoji="0" lang="en-GB" altLang="en-US" sz="2000" b="1" i="0" u="none" strike="noStrike" cap="none" normalizeH="0" baseline="0" dirty="0" smtClean="0">
                        <a:ln>
                          <a:noFill/>
                        </a:ln>
                        <a:solidFill>
                          <a:srgbClr val="2F2B20"/>
                        </a:solidFill>
                        <a:effectLst/>
                        <a:latin typeface="Calibri" pitchFamily="34" charset="0"/>
                        <a:ea typeface="SimSun" pitchFamily="2" charset="-122"/>
                        <a:cs typeface="Arial" pitchFamily="34" charset="0"/>
                      </a:endParaRPr>
                    </a:p>
                  </a:txBody>
                  <a:tcPr marL="58180" marR="581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2E1D7"/>
                    </a:solidFill>
                  </a:tcPr>
                </a:tc>
                <a:tc>
                  <a:txBody>
                    <a:bodyPr/>
                    <a:lstStyle>
                      <a:lvl1pPr>
                        <a:spcBef>
                          <a:spcPct val="20000"/>
                        </a:spcBef>
                        <a:buClr>
                          <a:schemeClr val="accent1"/>
                        </a:buClr>
                        <a:buFont typeface="Arial" pitchFamily="34" charset="0"/>
                        <a:defRPr sz="2000">
                          <a:solidFill>
                            <a:schemeClr val="tx1"/>
                          </a:solidFill>
                          <a:latin typeface="Calibri" pitchFamily="34" charset="0"/>
                        </a:defRPr>
                      </a:lvl1pPr>
                      <a:lvl2pPr marL="742950" indent="-285750">
                        <a:spcBef>
                          <a:spcPct val="20000"/>
                        </a:spcBef>
                        <a:buClr>
                          <a:schemeClr val="accent2"/>
                        </a:buClr>
                        <a:buFont typeface="Arial" pitchFamily="34" charset="0"/>
                        <a:defRPr>
                          <a:solidFill>
                            <a:schemeClr val="tx1"/>
                          </a:solidFill>
                          <a:latin typeface="Calibri" pitchFamily="34" charset="0"/>
                        </a:defRPr>
                      </a:lvl2pPr>
                      <a:lvl3pPr marL="1143000" indent="-228600">
                        <a:spcBef>
                          <a:spcPct val="20000"/>
                        </a:spcBef>
                        <a:buClr>
                          <a:srgbClr val="D2CB6C"/>
                        </a:buClr>
                        <a:buFont typeface="Arial" pitchFamily="34" charset="0"/>
                        <a:defRPr sz="1600">
                          <a:solidFill>
                            <a:schemeClr val="tx1"/>
                          </a:solidFill>
                          <a:latin typeface="Calibri" pitchFamily="34" charset="0"/>
                        </a:defRPr>
                      </a:lvl3pPr>
                      <a:lvl4pPr marL="1600200" indent="-228600">
                        <a:spcBef>
                          <a:spcPct val="20000"/>
                        </a:spcBef>
                        <a:buClr>
                          <a:srgbClr val="95A39D"/>
                        </a:buClr>
                        <a:buFont typeface="Arial" pitchFamily="34" charset="0"/>
                        <a:defRPr sz="1400">
                          <a:solidFill>
                            <a:schemeClr val="tx1"/>
                          </a:solidFill>
                          <a:latin typeface="Calibri" pitchFamily="34" charset="0"/>
                        </a:defRPr>
                      </a:lvl4pPr>
                      <a:lvl5pPr marL="2057400" indent="-228600">
                        <a:spcBef>
                          <a:spcPct val="20000"/>
                        </a:spcBef>
                        <a:buClr>
                          <a:srgbClr val="C89F5D"/>
                        </a:buClr>
                        <a:buFont typeface="Arial" pitchFamily="34" charset="0"/>
                        <a:defRPr sz="1200">
                          <a:solidFill>
                            <a:schemeClr val="tx1"/>
                          </a:solidFill>
                          <a:latin typeface="Calibri" pitchFamily="34" charset="0"/>
                        </a:defRPr>
                      </a:lvl5pPr>
                      <a:lvl6pPr marL="25146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6pPr>
                      <a:lvl7pPr marL="29718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7pPr>
                      <a:lvl8pPr marL="34290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8pPr>
                      <a:lvl9pPr marL="38862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000" b="1" i="0" u="none" strike="noStrike" cap="none" normalizeH="0" baseline="0" dirty="0" smtClean="0">
                          <a:ln>
                            <a:noFill/>
                          </a:ln>
                          <a:solidFill>
                            <a:srgbClr val="2F2B20"/>
                          </a:solidFill>
                          <a:effectLst/>
                          <a:latin typeface="Calibri" pitchFamily="34" charset="0"/>
                        </a:rPr>
                        <a:t>0.48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000" b="1" i="0" u="none" strike="noStrike" cap="none" normalizeH="0" baseline="0" dirty="0" smtClean="0">
                          <a:ln>
                            <a:noFill/>
                          </a:ln>
                          <a:solidFill>
                            <a:srgbClr val="2F2B20"/>
                          </a:solidFill>
                          <a:effectLst/>
                          <a:latin typeface="Calibri" pitchFamily="34" charset="0"/>
                        </a:rPr>
                        <a:t>(0.41–0.57)**</a:t>
                      </a:r>
                      <a:endParaRPr kumimoji="0" lang="en-GB" altLang="en-US" sz="2000" b="1" i="0" u="none" strike="noStrike" cap="none" normalizeH="0" baseline="0" dirty="0" smtClean="0">
                        <a:ln>
                          <a:noFill/>
                        </a:ln>
                        <a:solidFill>
                          <a:srgbClr val="2F2B20"/>
                        </a:solidFill>
                        <a:effectLst/>
                        <a:latin typeface="Calibri" pitchFamily="34" charset="0"/>
                        <a:ea typeface="SimSun" pitchFamily="2" charset="-122"/>
                        <a:cs typeface="Arial" pitchFamily="34" charset="0"/>
                      </a:endParaRPr>
                    </a:p>
                  </a:txBody>
                  <a:tcPr marL="58180" marR="581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2E1D7"/>
                    </a:solidFill>
                  </a:tcPr>
                </a:tc>
                <a:tc>
                  <a:txBody>
                    <a:bodyPr/>
                    <a:lstStyle>
                      <a:lvl1pPr>
                        <a:spcBef>
                          <a:spcPct val="20000"/>
                        </a:spcBef>
                        <a:buClr>
                          <a:schemeClr val="accent1"/>
                        </a:buClr>
                        <a:buFont typeface="Arial" pitchFamily="34" charset="0"/>
                        <a:defRPr sz="2000">
                          <a:solidFill>
                            <a:schemeClr val="tx1"/>
                          </a:solidFill>
                          <a:latin typeface="Calibri" pitchFamily="34" charset="0"/>
                        </a:defRPr>
                      </a:lvl1pPr>
                      <a:lvl2pPr marL="742950" indent="-285750">
                        <a:spcBef>
                          <a:spcPct val="20000"/>
                        </a:spcBef>
                        <a:buClr>
                          <a:schemeClr val="accent2"/>
                        </a:buClr>
                        <a:buFont typeface="Arial" pitchFamily="34" charset="0"/>
                        <a:defRPr>
                          <a:solidFill>
                            <a:schemeClr val="tx1"/>
                          </a:solidFill>
                          <a:latin typeface="Calibri" pitchFamily="34" charset="0"/>
                        </a:defRPr>
                      </a:lvl2pPr>
                      <a:lvl3pPr marL="1143000" indent="-228600">
                        <a:spcBef>
                          <a:spcPct val="20000"/>
                        </a:spcBef>
                        <a:buClr>
                          <a:srgbClr val="D2CB6C"/>
                        </a:buClr>
                        <a:buFont typeface="Arial" pitchFamily="34" charset="0"/>
                        <a:defRPr sz="1600">
                          <a:solidFill>
                            <a:schemeClr val="tx1"/>
                          </a:solidFill>
                          <a:latin typeface="Calibri" pitchFamily="34" charset="0"/>
                        </a:defRPr>
                      </a:lvl3pPr>
                      <a:lvl4pPr marL="1600200" indent="-228600">
                        <a:spcBef>
                          <a:spcPct val="20000"/>
                        </a:spcBef>
                        <a:buClr>
                          <a:srgbClr val="95A39D"/>
                        </a:buClr>
                        <a:buFont typeface="Arial" pitchFamily="34" charset="0"/>
                        <a:defRPr sz="1400">
                          <a:solidFill>
                            <a:schemeClr val="tx1"/>
                          </a:solidFill>
                          <a:latin typeface="Calibri" pitchFamily="34" charset="0"/>
                        </a:defRPr>
                      </a:lvl4pPr>
                      <a:lvl5pPr marL="2057400" indent="-228600">
                        <a:spcBef>
                          <a:spcPct val="20000"/>
                        </a:spcBef>
                        <a:buClr>
                          <a:srgbClr val="C89F5D"/>
                        </a:buClr>
                        <a:buFont typeface="Arial" pitchFamily="34" charset="0"/>
                        <a:defRPr sz="1200">
                          <a:solidFill>
                            <a:schemeClr val="tx1"/>
                          </a:solidFill>
                          <a:latin typeface="Calibri" pitchFamily="34" charset="0"/>
                        </a:defRPr>
                      </a:lvl5pPr>
                      <a:lvl6pPr marL="25146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6pPr>
                      <a:lvl7pPr marL="29718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7pPr>
                      <a:lvl8pPr marL="34290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8pPr>
                      <a:lvl9pPr marL="3886200" indent="-228600" fontAlgn="base">
                        <a:spcBef>
                          <a:spcPct val="20000"/>
                        </a:spcBef>
                        <a:spcAft>
                          <a:spcPct val="0"/>
                        </a:spcAft>
                        <a:buClr>
                          <a:srgbClr val="C89F5D"/>
                        </a:buClr>
                        <a:buFont typeface="Arial" pitchFamily="34" charset="0"/>
                        <a:defRPr sz="1200">
                          <a:solidFill>
                            <a:schemeClr val="tx1"/>
                          </a:solidFill>
                          <a:latin typeface="Calibri"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000" b="1" i="0" u="none" strike="noStrike" cap="none" normalizeH="0" baseline="0" dirty="0" smtClean="0">
                          <a:ln>
                            <a:noFill/>
                          </a:ln>
                          <a:solidFill>
                            <a:srgbClr val="2F2B20"/>
                          </a:solidFill>
                          <a:effectLst/>
                          <a:latin typeface="Calibri" pitchFamily="34" charset="0"/>
                        </a:rPr>
                        <a:t>0.49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2000" b="1" i="0" u="none" strike="noStrike" cap="none" normalizeH="0" baseline="0" dirty="0" smtClean="0">
                          <a:ln>
                            <a:noFill/>
                          </a:ln>
                          <a:solidFill>
                            <a:srgbClr val="2F2B20"/>
                          </a:solidFill>
                          <a:effectLst/>
                          <a:latin typeface="Calibri" pitchFamily="34" charset="0"/>
                        </a:rPr>
                        <a:t>(0.42–0.57)**</a:t>
                      </a:r>
                      <a:endParaRPr kumimoji="0" lang="en-GB" altLang="en-US" sz="2000" b="1" i="0" u="none" strike="noStrike" cap="none" normalizeH="0" baseline="0" dirty="0" smtClean="0">
                        <a:ln>
                          <a:noFill/>
                        </a:ln>
                        <a:solidFill>
                          <a:srgbClr val="2F2B20"/>
                        </a:solidFill>
                        <a:effectLst/>
                        <a:latin typeface="Calibri" pitchFamily="34" charset="0"/>
                        <a:ea typeface="SimSun" pitchFamily="2" charset="-122"/>
                        <a:cs typeface="Arial" pitchFamily="34" charset="0"/>
                      </a:endParaRPr>
                    </a:p>
                  </a:txBody>
                  <a:tcPr marL="58180" marR="581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2E1D7"/>
                    </a:solidFill>
                  </a:tcPr>
                </a:tc>
              </a:tr>
            </a:tbl>
          </a:graphicData>
        </a:graphic>
      </p:graphicFrame>
    </p:spTree>
    <p:extLst>
      <p:ext uri="{BB962C8B-B14F-4D97-AF65-F5344CB8AC3E}">
        <p14:creationId xmlns:p14="http://schemas.microsoft.com/office/powerpoint/2010/main" val="26864387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31224" cy="1143000"/>
          </a:xfrm>
        </p:spPr>
        <p:txBody>
          <a:bodyPr/>
          <a:lstStyle/>
          <a:p>
            <a:r>
              <a:rPr lang="en-GB" dirty="0" smtClean="0"/>
              <a:t>Conclusions</a:t>
            </a:r>
            <a:endParaRPr lang="en-GB" dirty="0"/>
          </a:p>
        </p:txBody>
      </p:sp>
      <p:sp>
        <p:nvSpPr>
          <p:cNvPr id="3" name="Content Placeholder 2"/>
          <p:cNvSpPr>
            <a:spLocks noGrp="1"/>
          </p:cNvSpPr>
          <p:nvPr>
            <p:ph idx="1"/>
          </p:nvPr>
        </p:nvSpPr>
        <p:spPr>
          <a:xfrm>
            <a:off x="457200" y="1600200"/>
            <a:ext cx="7571184" cy="4800600"/>
          </a:xfrm>
        </p:spPr>
        <p:txBody>
          <a:bodyPr>
            <a:noAutofit/>
          </a:bodyPr>
          <a:lstStyle/>
          <a:p>
            <a:r>
              <a:rPr lang="en-GB" sz="2000" dirty="0"/>
              <a:t>The prevalence of a low </a:t>
            </a:r>
            <a:r>
              <a:rPr lang="en-GB" sz="2000" dirty="0" err="1"/>
              <a:t>eGFR</a:t>
            </a:r>
            <a:r>
              <a:rPr lang="en-GB" sz="2000" dirty="0"/>
              <a:t> indicative of CKD in England has decreased over this seven year </a:t>
            </a:r>
            <a:r>
              <a:rPr lang="en-GB" sz="2000" dirty="0" smtClean="0"/>
              <a:t>period.</a:t>
            </a:r>
          </a:p>
          <a:p>
            <a:endParaRPr lang="en-GB" sz="2000" dirty="0"/>
          </a:p>
          <a:p>
            <a:r>
              <a:rPr lang="en-GB" sz="2000" dirty="0" smtClean="0"/>
              <a:t>This fall was recorded </a:t>
            </a:r>
            <a:r>
              <a:rPr lang="en-GB" sz="2000" dirty="0"/>
              <a:t>despite rising prevalence of obesity and diabetes, two key causes of CKD. </a:t>
            </a:r>
            <a:r>
              <a:rPr lang="en-GB" sz="2000" dirty="0" smtClean="0"/>
              <a:t>Hypertension prevalence </a:t>
            </a:r>
            <a:r>
              <a:rPr lang="en-GB" sz="2000" dirty="0"/>
              <a:t>declined </a:t>
            </a:r>
            <a:r>
              <a:rPr lang="en-GB" sz="2000" dirty="0" smtClean="0"/>
              <a:t>but </a:t>
            </a:r>
            <a:r>
              <a:rPr lang="en-GB" sz="2000" dirty="0"/>
              <a:t>this did not appear to explain the fall. </a:t>
            </a:r>
            <a:endParaRPr lang="en-GB" sz="2000" dirty="0" smtClean="0"/>
          </a:p>
          <a:p>
            <a:endParaRPr lang="en-GB" sz="1100" dirty="0"/>
          </a:p>
          <a:p>
            <a:r>
              <a:rPr lang="en-GB" sz="2000" dirty="0" smtClean="0"/>
              <a:t>Potential reasons for the fall in </a:t>
            </a:r>
            <a:r>
              <a:rPr lang="en-GB" sz="2000" dirty="0" err="1" smtClean="0"/>
              <a:t>eGFR</a:t>
            </a:r>
            <a:r>
              <a:rPr lang="en-GB" sz="2000" dirty="0" smtClean="0"/>
              <a:t>:</a:t>
            </a:r>
          </a:p>
          <a:p>
            <a:pPr marL="114300" indent="0">
              <a:buNone/>
            </a:pPr>
            <a:r>
              <a:rPr lang="en-GB" sz="1800" dirty="0" smtClean="0"/>
              <a:t>	</a:t>
            </a:r>
            <a:r>
              <a:rPr lang="en-GB" sz="1800" dirty="0" err="1" smtClean="0"/>
              <a:t>i</a:t>
            </a:r>
            <a:r>
              <a:rPr lang="en-GB" sz="1800" dirty="0"/>
              <a:t>) chance </a:t>
            </a:r>
            <a:endParaRPr lang="en-GB" sz="1800" dirty="0" smtClean="0"/>
          </a:p>
          <a:p>
            <a:pPr marL="114300" indent="0">
              <a:buNone/>
            </a:pPr>
            <a:r>
              <a:rPr lang="en-GB" sz="1800" dirty="0" smtClean="0"/>
              <a:t>	ii</a:t>
            </a:r>
            <a:r>
              <a:rPr lang="en-GB" sz="1800" dirty="0"/>
              <a:t>) artefact of differences in the serum creatinine </a:t>
            </a:r>
            <a:r>
              <a:rPr lang="en-GB" sz="1800" dirty="0" smtClean="0"/>
              <a:t>measurement </a:t>
            </a:r>
          </a:p>
          <a:p>
            <a:pPr marL="114300" indent="0">
              <a:buNone/>
            </a:pPr>
            <a:r>
              <a:rPr lang="en-GB" sz="1800" dirty="0" smtClean="0"/>
              <a:t>	iii</a:t>
            </a:r>
            <a:r>
              <a:rPr lang="en-GB" sz="1800" dirty="0"/>
              <a:t>) changes in serum creatinine production rather than excretion by </a:t>
            </a:r>
            <a:r>
              <a:rPr lang="en-GB" sz="1800" dirty="0" smtClean="0"/>
              <a:t>	the kidney</a:t>
            </a:r>
          </a:p>
          <a:p>
            <a:pPr marL="114300" indent="0">
              <a:buNone/>
            </a:pPr>
            <a:r>
              <a:rPr lang="en-GB" sz="1800" dirty="0" smtClean="0"/>
              <a:t>	iv</a:t>
            </a:r>
            <a:r>
              <a:rPr lang="en-GB" sz="1800" dirty="0"/>
              <a:t>) residual confounding by differences in sample characteristics not </a:t>
            </a:r>
            <a:r>
              <a:rPr lang="en-GB" sz="1800" dirty="0" smtClean="0"/>
              <a:t>	adjusted </a:t>
            </a:r>
            <a:r>
              <a:rPr lang="en-GB" sz="1800" dirty="0"/>
              <a:t>for by sample </a:t>
            </a:r>
            <a:r>
              <a:rPr lang="en-GB" sz="1800" dirty="0" smtClean="0"/>
              <a:t>weighting</a:t>
            </a:r>
          </a:p>
          <a:p>
            <a:pPr marL="114300" indent="0">
              <a:buNone/>
            </a:pPr>
            <a:r>
              <a:rPr lang="en-GB" sz="1800" dirty="0" smtClean="0"/>
              <a:t>	v</a:t>
            </a:r>
            <a:r>
              <a:rPr lang="en-GB" sz="1800" dirty="0"/>
              <a:t>) true fall in </a:t>
            </a:r>
            <a:r>
              <a:rPr lang="en-GB" sz="1800" dirty="0" err="1" smtClean="0"/>
              <a:t>eGFR</a:t>
            </a:r>
            <a:endParaRPr lang="en-GB" sz="1050" dirty="0"/>
          </a:p>
        </p:txBody>
      </p:sp>
    </p:spTree>
    <p:extLst>
      <p:ext uri="{BB962C8B-B14F-4D97-AF65-F5344CB8AC3E}">
        <p14:creationId xmlns:p14="http://schemas.microsoft.com/office/powerpoint/2010/main" val="279976449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1359</TotalTime>
  <Words>1176</Words>
  <Application>Microsoft Office PowerPoint</Application>
  <PresentationFormat>On-screen Show (4:3)</PresentationFormat>
  <Paragraphs>115</Paragraphs>
  <Slides>11</Slides>
  <Notes>10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Adjacency</vt:lpstr>
      <vt:lpstr> Change in prevalence of Chronic Kidney Disease in England over time: comparison of nationally representative cross-sectional surveys from 2003 to 2010</vt:lpstr>
      <vt:lpstr>What is Chronic Kidney Disease?</vt:lpstr>
      <vt:lpstr>CKD: What is unknown</vt:lpstr>
      <vt:lpstr>Aim</vt:lpstr>
      <vt:lpstr>Methods</vt:lpstr>
      <vt:lpstr>Results: Distribution of eGFR</vt:lpstr>
      <vt:lpstr>Results: Distribution of BMI, diabetes and hypertension</vt:lpstr>
      <vt:lpstr>Results: Regression Modelling</vt:lpstr>
      <vt:lpstr>Conclusions</vt:lpstr>
      <vt:lpstr>Future Research</vt:lpstr>
      <vt:lpstr>Thank you!  Any Questions?</vt:lpstr>
    </vt:vector>
  </TitlesOfParts>
  <Company>University of Southampton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Aitken G.R.</dc:creator>
  <cp:lastModifiedBy>Aitken G.R.</cp:lastModifiedBy>
  <cp:revision>108</cp:revision>
  <cp:lastPrinted>2013-06-12T15:48:52Z</cp:lastPrinted>
  <dcterms:created xsi:type="dcterms:W3CDTF">2013-06-10T14:43:41Z</dcterms:created>
  <dcterms:modified xsi:type="dcterms:W3CDTF">2014-06-08T16:29:33Z</dcterms:modified>
</cp:coreProperties>
</file>